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7" r:id="rId2"/>
    <p:sldId id="814" r:id="rId3"/>
    <p:sldId id="815" r:id="rId4"/>
    <p:sldId id="817" r:id="rId5"/>
    <p:sldId id="816" r:id="rId6"/>
    <p:sldId id="776" r:id="rId7"/>
    <p:sldId id="777" r:id="rId8"/>
    <p:sldId id="778" r:id="rId9"/>
    <p:sldId id="821" r:id="rId10"/>
    <p:sldId id="783" r:id="rId11"/>
    <p:sldId id="788" r:id="rId12"/>
    <p:sldId id="784" r:id="rId13"/>
    <p:sldId id="824" r:id="rId14"/>
    <p:sldId id="823" r:id="rId15"/>
    <p:sldId id="790" r:id="rId16"/>
    <p:sldId id="825" r:id="rId17"/>
    <p:sldId id="826" r:id="rId18"/>
    <p:sldId id="822" r:id="rId19"/>
    <p:sldId id="827" r:id="rId20"/>
    <p:sldId id="829" r:id="rId21"/>
    <p:sldId id="828" r:id="rId22"/>
    <p:sldId id="798" r:id="rId23"/>
    <p:sldId id="799" r:id="rId24"/>
    <p:sldId id="830" r:id="rId25"/>
    <p:sldId id="832" r:id="rId26"/>
    <p:sldId id="831" r:id="rId27"/>
    <p:sldId id="858" r:id="rId28"/>
    <p:sldId id="859" r:id="rId29"/>
    <p:sldId id="860" r:id="rId30"/>
    <p:sldId id="861" r:id="rId31"/>
    <p:sldId id="862" r:id="rId32"/>
    <p:sldId id="863" r:id="rId33"/>
    <p:sldId id="864" r:id="rId34"/>
    <p:sldId id="865" r:id="rId35"/>
    <p:sldId id="866" r:id="rId36"/>
    <p:sldId id="867" r:id="rId37"/>
    <p:sldId id="868" r:id="rId38"/>
    <p:sldId id="847" r:id="rId39"/>
    <p:sldId id="848" r:id="rId40"/>
    <p:sldId id="833" r:id="rId41"/>
    <p:sldId id="834" r:id="rId42"/>
    <p:sldId id="835" r:id="rId43"/>
    <p:sldId id="839" r:id="rId44"/>
    <p:sldId id="836" r:id="rId45"/>
    <p:sldId id="837" r:id="rId46"/>
    <p:sldId id="838" r:id="rId47"/>
    <p:sldId id="840" r:id="rId48"/>
    <p:sldId id="841" r:id="rId49"/>
    <p:sldId id="842" r:id="rId50"/>
    <p:sldId id="843" r:id="rId51"/>
    <p:sldId id="844" r:id="rId52"/>
    <p:sldId id="845" r:id="rId53"/>
    <p:sldId id="846" r:id="rId54"/>
    <p:sldId id="849" r:id="rId55"/>
    <p:sldId id="850" r:id="rId56"/>
    <p:sldId id="851" r:id="rId57"/>
    <p:sldId id="852" r:id="rId58"/>
    <p:sldId id="853" r:id="rId59"/>
    <p:sldId id="854" r:id="rId60"/>
    <p:sldId id="855" r:id="rId61"/>
    <p:sldId id="856" r:id="rId62"/>
    <p:sldId id="857" r:id="rId63"/>
    <p:sldId id="869" r:id="rId64"/>
    <p:sldId id="87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p:scale>
          <a:sx n="78" d="100"/>
          <a:sy n="78" d="100"/>
        </p:scale>
        <p:origin x="10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2-21T06:16:42.006"/>
    </inkml:context>
    <inkml:brush xml:id="br0">
      <inkml:brushProperty name="width" value="0.05292" units="cm"/>
      <inkml:brushProperty name="height" value="0.05292" units="cm"/>
      <inkml:brushProperty name="color" value="#FF0000"/>
    </inkml:brush>
  </inkml:definitions>
  <inkml:trace contextRef="#ctx0" brushRef="#br0">25612 9977 0,'28'0'453,"1"0"-453,-1 0 15,0 0 1,0 0 0,1 0-1,-1 0 1,0 0 15,0 0-15,1 0 15,-1 0 0,0 0-15,-28 28 203,0 1-141,0-1 0,0 0 16,0 0-48,0 1 1,-28-1-31,28 0 0,0 0-1,0 1 1,0-1-1,0 0 1,0 0-16,0 1 31,0-1-31,0 0 32,0 0-1,0 1-16,0-1 32,0 0-31,0 1 15,0-1-15,0 0-1,0 0 64,0 1 30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02-26T04:39:17.530"/>
    </inkml:context>
    <inkml:brush xml:id="br0">
      <inkml:brushProperty name="width" value="0.05292" units="cm"/>
      <inkml:brushProperty name="height" value="0.05292" units="cm"/>
      <inkml:brushProperty name="color" value="#FF0000"/>
    </inkml:brush>
  </inkml:definitions>
  <inkml:trace contextRef="#ctx0" brushRef="#br0">22587 10373 0,'28'0'625,"1"0"-609,-1 0-1,0 0 17,1 0-32,-1 0 31,0 0 0,0 0 0,1 0 16,-1 0 766,0 0-798,0 0 1,1 0-16,-1 0 16,0 0-1,1 0-15,-1 0 16,0 0-16,0 0 15,1 0 1,-1 0 0,0 0-1,0 0-15,1 0 16,-1 0 0,0 0-1,29 0 1,-29 0-1,0 0-15,1 0 0,-1 0 32,0 0-17,0 0 1,1 0-16,-1 0 16,0 0-1,0 0 1,1 0-1,-1 0 1,0 0 0,1 0-16,-1 0 15,0 0 1,0 0 0,1 0-1,-1 0 1,0 0-1,0 0 17,1 0-32,-1 0 31,0 0-15,0 0-16,1 0 31,-1 0-16,0 0 1,1 0 15,-1 0-15,0 0 31,0 0-32</inkml:trace>
  <inkml:trace contextRef="#ctx0" brushRef="#br0" timeOffset="3092.7">22926 9412 0,'0'28'672,"-28"0"-657,28 1 1,0-1 0,0 0-1,0 0 1,0 1 31,0-1-32,0 0 1,0 0 15,0 1-15,0-1 31,0 0-32,0 0 64,28-28-48,1 0-16,-1 0 1,0 0 15,1 0 1,-1 0-1,0 0-16,0 0 1,-28-28-16,29 0 31,-1 28-15,-28-28 0,28-1-1,0 29 1,-28-28 15,0 0-15,0 0-1,0-1 32,0 1-31,0 0 31,0 0-32,-28 28 1,28-29 0,-28 29-1,0 0 16,-1 0 1,1 0-17,0 0 17,0 0 14</inkml:trace>
  <inkml:trace contextRef="#ctx0" brushRef="#br0" timeOffset="5476.32">23520 9751 0</inkml:trace>
  <inkml:trace contextRef="#ctx0" brushRef="#br0" timeOffset="9522.01">24029 9327 0,'-28'0'344,"28"28"-344,-29-28 15,1 0-15,0 28 16,28 1 15,-28-29-15,28 28-16,-29-28 15,29 28 1,0 1 15,-28-29-31,28 28 16,0 0 15,0 0 0,0 1 1,0-1-17,0 0 16,0 0 1,0 1-32,0-1 31,28-28-15,-28 28-1,29-28-15,-29 28 31,28-28-15,-28 29-16,28-29 16,0 0-1,1 0 17,-1 0-1,-28-29-31,0 1 47,28 28-47,0-28 15,-28 0 32,0-1-31,0 1 15,0 0-31,0 0 31,0-1 1,0 1-17,0 0 32,0 0-16,-28 28 251,28-29-189,-28 29-15,28-28-31,-28 28-47,-1 0 94,1 0-47,0 0 125,28-28-63</inkml:trace>
  <inkml:trace contextRef="#ctx0" brushRef="#br0" timeOffset="12621.98">24340 9383 0,'28'0'343,"0"0"-327,1 0 0,-1 0-1,0 0-15,1 0 31,-1 0 1,0 0-1,0 0-15,-28 29 93,0-1-93,0 0 15,0 1-16,0-1 1,-28-28 15,28 28-15,0 0 0,-28-28-1,0 0 16,56 0 251,0 0-251,0 0-15,1 0-1,-1 0 48,0 0-48,0 0 32,1 0-31,-29 29-1,28-29-15,-28 28 16,28 0 0,-28 0 62,0 1-78,0-1 62,0 0-46,0 0 31,0 1-32,-28-29 17,28 28-17,-28-28 1,-1 0 0,1 0 30,0 0-30,0 0 31,-1 0-31,1 0-1,0 0 48,0 0 93</inkml:trace>
  <inkml:trace contextRef="#ctx0" brushRef="#br0" timeOffset="15619.79">25047 9355 0,'0'28'266,"0"1"-251,0-1-15,0 0 32,0 1-32,0-1 15,28-28 1,-28 28-16,28-28 0,-28 28 16,0 1-1,0-1 1,28-28-1,-28 28-15,0 0 47,0 1-31,0-1 15,0 0 188,0 0 218,0 1 17,0-1-423</inkml:trace>
  <inkml:trace contextRef="#ctx0" brushRef="#br0" timeOffset="18995.55">25273 9299 0,'0'28'328,"0"0"-281,0 0-31,0 1-1,0-1 32,0 0 16,0 1 93,28-29-156,-28 28 63,28-28 62,1 0-63,-1 0 172,0 0-202,0 0 30,1 0-31,-29 28 1,28-28-17,-28 28 79,28 1-47,-28-1-16,28-28-15,-28 28-1,0 0 1,0 1 15,0-1-15,0 0 31,0 0-32,-28-28 32,28 29 16,-28-29-48,0 0 1,28 28 31,-29-28-47</inkml:trace>
  <inkml:trace contextRef="#ctx0" brushRef="#br0" timeOffset="22200.84">25301 9355 0,'28'-28'500,"1"0"-500,-1-1 47,0 1-32,0 28 79,-28-28-78,29 28-16,-29-28 15,28 28 376,-28-29-375,28 29 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C22C9-7857-46E3-AB92-3ACB409950F4}" type="datetimeFigureOut">
              <a:rPr lang="en-IN" smtClean="0"/>
              <a:t>19-09-2025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283C3-55DA-4BD8-80B4-81836009041A}" type="slidenum">
              <a:rPr lang="en-IN" smtClean="0"/>
              <a:t>‹#›</a:t>
            </a:fld>
            <a:endParaRPr lang="en-IN"/>
          </a:p>
        </p:txBody>
      </p:sp>
    </p:spTree>
    <p:extLst>
      <p:ext uri="{BB962C8B-B14F-4D97-AF65-F5344CB8AC3E}">
        <p14:creationId xmlns:p14="http://schemas.microsoft.com/office/powerpoint/2010/main" val="68775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hidden state in an HMM represents the underlying, unobservable system state that generates the observed data. </a:t>
            </a:r>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2</a:t>
            </a:fld>
            <a:endParaRPr lang="en-IN"/>
          </a:p>
        </p:txBody>
      </p:sp>
    </p:spTree>
    <p:extLst>
      <p:ext uri="{BB962C8B-B14F-4D97-AF65-F5344CB8AC3E}">
        <p14:creationId xmlns:p14="http://schemas.microsoft.com/office/powerpoint/2010/main" val="3365041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I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AE" sz="1200" i="0" dirty="0">
                    <a:latin typeface="Cambria Math" panose="02040503050406030204" pitchFamily="18" charset="0"/>
                    <a:cs typeface="Calibri"/>
                  </a:rPr>
                  <a:t>𝑃</a:t>
                </a:r>
                <a:r>
                  <a:rPr lang="ar-AE" sz="1200" b="0" i="0" dirty="0">
                    <a:latin typeface="Cambria Math" panose="02040503050406030204" pitchFamily="18" charset="0"/>
                    <a:cs typeface="Calibri"/>
                  </a:rPr>
                  <a:t>(𝑓│6)</a:t>
                </a:r>
                <a:r>
                  <a:rPr lang="ar-AE" sz="1200" b="0" i="0" dirty="0">
                    <a:latin typeface="Cambria Math" panose="02040503050406030204" pitchFamily="18" charset="0"/>
                    <a:ea typeface="Cambria Math" panose="02040503050406030204" pitchFamily="18" charset="0"/>
                    <a:cs typeface="Calibri"/>
                  </a:rPr>
                  <a:t>≈</a:t>
                </a:r>
                <a:r>
                  <a:rPr lang="ar-AE" sz="1200" b="0" i="0" dirty="0">
                    <a:latin typeface="Cambria Math" panose="02040503050406030204" pitchFamily="18" charset="0"/>
                    <a:cs typeface="Calibri"/>
                  </a:rPr>
                  <a:t>3/5∗2/20∗4/20∗1/20∗2/20</a:t>
                </a:r>
                <a:r>
                  <a:rPr lang="ar-AE" sz="1200" i="0" dirty="0">
                    <a:latin typeface="Cambria Math" panose="02040503050406030204" pitchFamily="18" charset="0"/>
                    <a:ea typeface="Cambria Math" panose="02040503050406030204" pitchFamily="18" charset="0"/>
                    <a:cs typeface="Calibri"/>
                  </a:rPr>
                  <a:t>≈</a:t>
                </a:r>
                <a:r>
                  <a:rPr lang="ar-AE" sz="1200" b="0" i="0" dirty="0">
                    <a:latin typeface="Cambria Math" panose="02040503050406030204" pitchFamily="18" charset="0"/>
                    <a:ea typeface="Cambria Math" panose="02040503050406030204" pitchFamily="18" charset="0"/>
                    <a:cs typeface="Calibri"/>
                  </a:rPr>
                  <a:t>???</a:t>
                </a:r>
                <a:endParaRPr lang="ar-AE" sz="1200" dirty="0">
                  <a:latin typeface="Georgia" panose="02040502050405020303" pitchFamily="18" charset="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ar-AE" sz="1200" i="0" dirty="0">
                    <a:latin typeface="Cambria Math" panose="02040503050406030204" pitchFamily="18" charset="0"/>
                    <a:cs typeface="Calibri"/>
                  </a:rPr>
                  <a:t>𝑃</a:t>
                </a:r>
                <a:r>
                  <a:rPr lang="ar-AE" sz="1200" b="0" i="0" dirty="0">
                    <a:latin typeface="Cambria Math" panose="02040503050406030204" pitchFamily="18" charset="0"/>
                    <a:cs typeface="Calibri"/>
                  </a:rPr>
                  <a:t>(𝑝│6)</a:t>
                </a:r>
                <a:r>
                  <a:rPr lang="ar-AE" sz="1200" b="0" i="0" dirty="0">
                    <a:latin typeface="Cambria Math" panose="02040503050406030204" pitchFamily="18" charset="0"/>
                    <a:ea typeface="Cambria Math" panose="02040503050406030204" pitchFamily="18" charset="0"/>
                    <a:cs typeface="Calibri"/>
                  </a:rPr>
                  <a:t>≈</a:t>
                </a:r>
                <a:r>
                  <a:rPr lang="ar-AE" sz="1200" b="0" i="0" dirty="0">
                    <a:latin typeface="Cambria Math" panose="02040503050406030204" pitchFamily="18" charset="0"/>
                    <a:cs typeface="Calibri"/>
                  </a:rPr>
                  <a:t>2/5∗2/19∗3/19∗2/19∗1/19</a:t>
                </a:r>
                <a:r>
                  <a:rPr lang="ar-AE" sz="1200" i="0" dirty="0">
                    <a:latin typeface="Cambria Math" panose="02040503050406030204" pitchFamily="18" charset="0"/>
                    <a:ea typeface="Cambria Math" panose="02040503050406030204" pitchFamily="18" charset="0"/>
                    <a:cs typeface="Calibri"/>
                  </a:rPr>
                  <a:t>≈</a:t>
                </a:r>
                <a:r>
                  <a:rPr lang="ar-AE" sz="1200" b="0" i="0" dirty="0">
                    <a:latin typeface="Cambria Math" panose="02040503050406030204" pitchFamily="18" charset="0"/>
                    <a:ea typeface="Cambria Math" panose="02040503050406030204" pitchFamily="18" charset="0"/>
                    <a:cs typeface="Calibri"/>
                  </a:rPr>
                  <a:t>???</a:t>
                </a:r>
                <a:endParaRPr lang="ar-AE" sz="1200" dirty="0">
                  <a:latin typeface="Georgia" panose="02040502050405020303" pitchFamily="18" charset="0"/>
                  <a:cs typeface="Calibri"/>
                </a:endParaRPr>
              </a:p>
              <a:p>
                <a:endParaRPr lang="en-IN" dirty="0"/>
              </a:p>
            </p:txBody>
          </p:sp>
        </mc:Fallback>
      </mc:AlternateContent>
      <p:sp>
        <p:nvSpPr>
          <p:cNvPr id="4" name="Slide Number Placeholder 3"/>
          <p:cNvSpPr>
            <a:spLocks noGrp="1"/>
          </p:cNvSpPr>
          <p:nvPr>
            <p:ph type="sldNum" sz="quarter" idx="5"/>
          </p:nvPr>
        </p:nvSpPr>
        <p:spPr/>
        <p:txBody>
          <a:bodyPr/>
          <a:lstStyle/>
          <a:p>
            <a:fld id="{3497387C-D72E-4207-800F-0E203E9FB827}" type="slidenum">
              <a:rPr lang="en-IN" smtClean="0"/>
              <a:t>20</a:t>
            </a:fld>
            <a:endParaRPr lang="en-IN"/>
          </a:p>
        </p:txBody>
      </p:sp>
    </p:spTree>
    <p:extLst>
      <p:ext uri="{BB962C8B-B14F-4D97-AF65-F5344CB8AC3E}">
        <p14:creationId xmlns:p14="http://schemas.microsoft.com/office/powerpoint/2010/main" val="286599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22</a:t>
            </a:fld>
            <a:endParaRPr lang="en-IN"/>
          </a:p>
        </p:txBody>
      </p:sp>
    </p:spTree>
    <p:extLst>
      <p:ext uri="{BB962C8B-B14F-4D97-AF65-F5344CB8AC3E}">
        <p14:creationId xmlns:p14="http://schemas.microsoft.com/office/powerpoint/2010/main" val="716643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23</a:t>
            </a:fld>
            <a:endParaRPr lang="en-IN"/>
          </a:p>
        </p:txBody>
      </p:sp>
    </p:spTree>
    <p:extLst>
      <p:ext uri="{BB962C8B-B14F-4D97-AF65-F5344CB8AC3E}">
        <p14:creationId xmlns:p14="http://schemas.microsoft.com/office/powerpoint/2010/main" val="2270034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Raleway" pitchFamily="2" charset="0"/>
              </a:rPr>
              <a:t>HMMs are a sensible option when the observed sequence of states depends on some unknown underlying factors</a:t>
            </a:r>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5</a:t>
            </a:fld>
            <a:endParaRPr lang="en-IN"/>
          </a:p>
        </p:txBody>
      </p:sp>
    </p:spTree>
    <p:extLst>
      <p:ext uri="{BB962C8B-B14F-4D97-AF65-F5344CB8AC3E}">
        <p14:creationId xmlns:p14="http://schemas.microsoft.com/office/powerpoint/2010/main" val="1896635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natural language processing, hidden states could represent parts of speech (e.g., noun, verb, adjective), and emission probabilities model the likelihood of observing a word given its part of speech.</a:t>
            </a:r>
          </a:p>
          <a:p>
            <a:endParaRPr lang="en-US" b="0" i="0" dirty="0">
              <a:solidFill>
                <a:srgbClr val="374151"/>
              </a:solidFill>
              <a:effectLst/>
              <a:latin typeface="Söhne"/>
            </a:endParaRPr>
          </a:p>
          <a:p>
            <a:pPr algn="l"/>
            <a:r>
              <a:rPr lang="en-US" b="0" i="0" dirty="0">
                <a:solidFill>
                  <a:srgbClr val="000000"/>
                </a:solidFill>
                <a:effectLst/>
                <a:latin typeface="Söhne"/>
              </a:rPr>
              <a:t>In the context of HMMs, there are two main types of emission models:</a:t>
            </a:r>
          </a:p>
          <a:p>
            <a:pPr algn="l">
              <a:buFont typeface="+mj-lt"/>
              <a:buAutoNum type="arabicPeriod"/>
            </a:pPr>
            <a:r>
              <a:rPr lang="en-US" b="0" i="0" dirty="0">
                <a:solidFill>
                  <a:srgbClr val="000000"/>
                </a:solidFill>
                <a:effectLst/>
                <a:latin typeface="Söhne"/>
              </a:rPr>
              <a:t>Arc Emission (Continuous Emission):</a:t>
            </a:r>
          </a:p>
          <a:p>
            <a:pPr marL="742950" lvl="1" indent="-285750" algn="l">
              <a:buFont typeface="+mj-lt"/>
              <a:buAutoNum type="arabicPeriod"/>
            </a:pPr>
            <a:r>
              <a:rPr lang="en-US" b="0" i="0" dirty="0">
                <a:solidFill>
                  <a:srgbClr val="000000"/>
                </a:solidFill>
                <a:effectLst/>
                <a:latin typeface="Söhne"/>
              </a:rPr>
              <a:t>In arc emission HMMs, the emission probabilities are modeled as continuous probability distributions. This means that for each hidden state, the emission probability distribution is a continuous distribution, such as a Gaussian (normal) distribution. The observable symbols are continuous variables, and the emission probabilities model the likelihood of observing a particular value from the continuous distribution given the current hidden state.</a:t>
            </a:r>
          </a:p>
          <a:p>
            <a:pPr marL="742950" lvl="1" indent="-285750" algn="l">
              <a:buFont typeface="+mj-lt"/>
              <a:buAutoNum type="arabicPeriod"/>
            </a:pPr>
            <a:r>
              <a:rPr lang="en-US" b="0" i="0" dirty="0">
                <a:solidFill>
                  <a:srgbClr val="000000"/>
                </a:solidFill>
                <a:effectLst/>
                <a:latin typeface="Söhne"/>
              </a:rPr>
              <a:t>This type of emission model is often used in speech recognition where the acoustic features, such as spectral coefficients, are continuous values.</a:t>
            </a:r>
          </a:p>
          <a:p>
            <a:pPr algn="l">
              <a:buFont typeface="+mj-lt"/>
              <a:buAutoNum type="arabicPeriod"/>
            </a:pPr>
            <a:r>
              <a:rPr lang="en-US" b="0" i="0" dirty="0">
                <a:solidFill>
                  <a:srgbClr val="000000"/>
                </a:solidFill>
                <a:effectLst/>
                <a:latin typeface="Söhne"/>
              </a:rPr>
              <a:t>State Emission (Discrete Emission):</a:t>
            </a:r>
          </a:p>
          <a:p>
            <a:pPr marL="742950" lvl="1" indent="-285750" algn="l">
              <a:buFont typeface="+mj-lt"/>
              <a:buAutoNum type="arabicPeriod"/>
            </a:pPr>
            <a:r>
              <a:rPr lang="en-US" b="0" i="0" dirty="0">
                <a:solidFill>
                  <a:srgbClr val="000000"/>
                </a:solidFill>
                <a:effectLst/>
                <a:latin typeface="Söhne"/>
              </a:rPr>
              <a:t>In state emission HMMs, the emission probabilities are modeled as discrete probability distributions. Each hidden state is associated with a set of discrete symbols or observations, and the emission probabilities represent the probability of emitting one of these symbols when in that state.</a:t>
            </a:r>
          </a:p>
          <a:p>
            <a:pPr marL="742950" lvl="1" indent="-285750" algn="l">
              <a:buFont typeface="+mj-lt"/>
              <a:buAutoNum type="arabicPeriod"/>
            </a:pPr>
            <a:r>
              <a:rPr lang="en-US" b="0" i="0" dirty="0">
                <a:solidFill>
                  <a:srgbClr val="000000"/>
                </a:solidFill>
                <a:effectLst/>
                <a:latin typeface="Söhne"/>
              </a:rPr>
              <a:t>This type of emission model is common in natural language processing tasks, where the observable symbols are discrete words or symbols, and the emission probabilities model the likelihood of generating each word from the underlying hidden state (e.g., part of speech).</a:t>
            </a:r>
          </a:p>
          <a:p>
            <a:pPr algn="l"/>
            <a:r>
              <a:rPr lang="en-US" b="0" i="0" dirty="0">
                <a:solidFill>
                  <a:srgbClr val="000000"/>
                </a:solidFill>
                <a:effectLst/>
                <a:latin typeface="Söhne"/>
              </a:rPr>
              <a:t>In summary, HMMs use both state transition probabilities and emission probabilities to model sequences of observable symbols generated by an underlying sequence of hidden states. The choice between arc emission and state emission depends on the nature of the observable symbols and the application domain.</a:t>
            </a:r>
          </a:p>
          <a:p>
            <a:pPr algn="l"/>
            <a:r>
              <a:rPr lang="en-US" b="0" i="0" dirty="0">
                <a:solidFill>
                  <a:srgbClr val="000000"/>
                </a:solidFill>
                <a:effectLst/>
                <a:latin typeface="Söhne"/>
              </a:rPr>
              <a:t>Regenerate</a:t>
            </a:r>
          </a:p>
          <a:p>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10</a:t>
            </a:fld>
            <a:endParaRPr lang="en-IN"/>
          </a:p>
        </p:txBody>
      </p:sp>
    </p:spTree>
    <p:extLst>
      <p:ext uri="{BB962C8B-B14F-4D97-AF65-F5344CB8AC3E}">
        <p14:creationId xmlns:p14="http://schemas.microsoft.com/office/powerpoint/2010/main" val="422332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11</a:t>
            </a:fld>
            <a:endParaRPr lang="en-IN"/>
          </a:p>
        </p:txBody>
      </p:sp>
    </p:spTree>
    <p:extLst>
      <p:ext uri="{BB962C8B-B14F-4D97-AF65-F5344CB8AC3E}">
        <p14:creationId xmlns:p14="http://schemas.microsoft.com/office/powerpoint/2010/main" val="364920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13</a:t>
            </a:fld>
            <a:endParaRPr lang="en-IN"/>
          </a:p>
        </p:txBody>
      </p:sp>
    </p:spTree>
    <p:extLst>
      <p:ext uri="{BB962C8B-B14F-4D97-AF65-F5344CB8AC3E}">
        <p14:creationId xmlns:p14="http://schemas.microsoft.com/office/powerpoint/2010/main" val="699060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15</a:t>
            </a:fld>
            <a:endParaRPr lang="en-IN"/>
          </a:p>
        </p:txBody>
      </p:sp>
    </p:spTree>
    <p:extLst>
      <p:ext uri="{BB962C8B-B14F-4D97-AF65-F5344CB8AC3E}">
        <p14:creationId xmlns:p14="http://schemas.microsoft.com/office/powerpoint/2010/main" val="347904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16</a:t>
            </a:fld>
            <a:endParaRPr lang="en-IN"/>
          </a:p>
        </p:txBody>
      </p:sp>
    </p:spTree>
    <p:extLst>
      <p:ext uri="{BB962C8B-B14F-4D97-AF65-F5344CB8AC3E}">
        <p14:creationId xmlns:p14="http://schemas.microsoft.com/office/powerpoint/2010/main" val="1339495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18</a:t>
            </a:fld>
            <a:endParaRPr lang="en-IN"/>
          </a:p>
        </p:txBody>
      </p:sp>
    </p:spTree>
    <p:extLst>
      <p:ext uri="{BB962C8B-B14F-4D97-AF65-F5344CB8AC3E}">
        <p14:creationId xmlns:p14="http://schemas.microsoft.com/office/powerpoint/2010/main" val="4592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97387C-D72E-4207-800F-0E203E9FB827}" type="slidenum">
              <a:rPr lang="en-IN" smtClean="0"/>
              <a:t>19</a:t>
            </a:fld>
            <a:endParaRPr lang="en-IN"/>
          </a:p>
        </p:txBody>
      </p:sp>
    </p:spTree>
    <p:extLst>
      <p:ext uri="{BB962C8B-B14F-4D97-AF65-F5344CB8AC3E}">
        <p14:creationId xmlns:p14="http://schemas.microsoft.com/office/powerpoint/2010/main" val="4121590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D331-038B-8A19-41BF-1A8FCA6519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8424BD-A9DF-D496-0566-8D1053F03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6C968B-8C76-8F75-AE59-3E2EB7ED3C94}"/>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5" name="Footer Placeholder 4">
            <a:extLst>
              <a:ext uri="{FF2B5EF4-FFF2-40B4-BE49-F238E27FC236}">
                <a16:creationId xmlns:a16="http://schemas.microsoft.com/office/drawing/2014/main" id="{8939A45C-DAC8-E2EA-205E-1AAF6DE081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9DA43C-F822-6E28-DD7C-36942C7B37E9}"/>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2981693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9E05-6208-27C5-72B6-12B1142CC7A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756952-143A-9AEB-28C8-742DEAE631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81DCAA-940A-FD1E-C331-2EE707254350}"/>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5" name="Footer Placeholder 4">
            <a:extLst>
              <a:ext uri="{FF2B5EF4-FFF2-40B4-BE49-F238E27FC236}">
                <a16:creationId xmlns:a16="http://schemas.microsoft.com/office/drawing/2014/main" id="{AC6C67A4-B210-9BF8-77DA-3706F5948B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7408C2-F181-4B0B-122B-DC640EF45019}"/>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131077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2696F4-AAE0-3420-F48E-C0285FE506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6B59A4-5CE2-5D65-76CF-AAD99F8A98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E5C0F8-186E-5675-047E-CB1E2E3A35C2}"/>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5" name="Footer Placeholder 4">
            <a:extLst>
              <a:ext uri="{FF2B5EF4-FFF2-40B4-BE49-F238E27FC236}">
                <a16:creationId xmlns:a16="http://schemas.microsoft.com/office/drawing/2014/main" id="{4F2A6461-8BD6-AE79-315F-EA4C835840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64BF66-62AE-FE3E-DBAC-83B481AA38A2}"/>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3495775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18F4-6CA5-E78E-8DA3-535364FC0D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1FEF61-BF4F-A30F-4E08-2E5C6AA336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5B1D2E-86E3-1281-F97F-EED38CFAF1AA}"/>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5" name="Footer Placeholder 4">
            <a:extLst>
              <a:ext uri="{FF2B5EF4-FFF2-40B4-BE49-F238E27FC236}">
                <a16:creationId xmlns:a16="http://schemas.microsoft.com/office/drawing/2014/main" id="{0A2D3B81-FACB-C1E0-0802-2FA734FC5F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4495D6-6096-480F-DCD1-518FC92F0D70}"/>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14861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16CD8-3EA2-7332-5490-52C0A03A1C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E667011-DC23-F6B0-C1D1-6B2FDEBEF1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5077DA-ACFE-E4BB-6BA6-6D2082E5CD82}"/>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5" name="Footer Placeholder 4">
            <a:extLst>
              <a:ext uri="{FF2B5EF4-FFF2-40B4-BE49-F238E27FC236}">
                <a16:creationId xmlns:a16="http://schemas.microsoft.com/office/drawing/2014/main" id="{C6D428CB-EC08-E57C-01F6-15F8FEDAA4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842C29-D711-C86E-FC92-CFED10F0EC4F}"/>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2239243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E8B9-5FD2-F881-24C2-96B070BF62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0C6032-EE35-344E-6AC8-1FFBC2D470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A6D8DA-6E58-2B28-6CFC-EB28A8389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216E69-CF0C-4B0F-0DCD-C79C39C079DD}"/>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6" name="Footer Placeholder 5">
            <a:extLst>
              <a:ext uri="{FF2B5EF4-FFF2-40B4-BE49-F238E27FC236}">
                <a16:creationId xmlns:a16="http://schemas.microsoft.com/office/drawing/2014/main" id="{0E7620B2-D924-EC7C-D372-6CA10A15B2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D3E259-0953-26EE-D6B5-5F6574442B2E}"/>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135626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D40A-1AD9-0515-29F2-DE9A334A89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12DD10-E2A7-EF94-593C-65B6A68C13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855D57-9C5E-5962-891C-78D8531F9C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4C02DA3-2514-019A-A322-BE760475C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8B8FF6-5B90-B6A1-F79C-908C705DE0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4A5AE13-CB54-0779-5BE2-1356C85753EF}"/>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8" name="Footer Placeholder 7">
            <a:extLst>
              <a:ext uri="{FF2B5EF4-FFF2-40B4-BE49-F238E27FC236}">
                <a16:creationId xmlns:a16="http://schemas.microsoft.com/office/drawing/2014/main" id="{21B3B7C1-7A39-0383-354A-52E77B80BF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3ABA6D-FDF0-9671-685A-41B3890A8728}"/>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2584311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1003-8FA5-BB05-406A-FD443EA367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87CC64-8C3B-C48F-CFFC-B0EA031A01F5}"/>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4" name="Footer Placeholder 3">
            <a:extLst>
              <a:ext uri="{FF2B5EF4-FFF2-40B4-BE49-F238E27FC236}">
                <a16:creationId xmlns:a16="http://schemas.microsoft.com/office/drawing/2014/main" id="{5DD62F4C-DD18-0830-32C2-AFE57A80CC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3B18802-465A-5037-A5C6-43E118B68531}"/>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367246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DE764-DDBE-6045-FDDD-720E65B7D813}"/>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3" name="Footer Placeholder 2">
            <a:extLst>
              <a:ext uri="{FF2B5EF4-FFF2-40B4-BE49-F238E27FC236}">
                <a16:creationId xmlns:a16="http://schemas.microsoft.com/office/drawing/2014/main" id="{3827F0CC-AFD2-33FF-9666-F0A3972FE2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115FD5-D468-F66C-BC8A-BCC5C2C6E81A}"/>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262363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D629-8592-D726-4DFC-0B868B881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D9ED89-6F2C-3943-80A6-C516C006CA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5526D3-8316-76FC-87C3-5D55283ACE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F8DA8B-C812-C80B-4653-D96C6151052B}"/>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6" name="Footer Placeholder 5">
            <a:extLst>
              <a:ext uri="{FF2B5EF4-FFF2-40B4-BE49-F238E27FC236}">
                <a16:creationId xmlns:a16="http://schemas.microsoft.com/office/drawing/2014/main" id="{84B3115D-35A9-7EE0-D010-51B12C8F29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4E9CF6-9AFF-1EB8-C72C-1F9B782A09B1}"/>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511513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E19C-ADBB-5F8B-1833-4D7A0B138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4F7E734-47E7-A43E-DA2F-AEAB5C6E3A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79D522-E0D2-11D3-077A-5A1AC27F6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1B783A-7843-E8E5-A506-F54D1C2D1048}"/>
              </a:ext>
            </a:extLst>
          </p:cNvPr>
          <p:cNvSpPr>
            <a:spLocks noGrp="1"/>
          </p:cNvSpPr>
          <p:nvPr>
            <p:ph type="dt" sz="half" idx="10"/>
          </p:nvPr>
        </p:nvSpPr>
        <p:spPr/>
        <p:txBody>
          <a:bodyPr/>
          <a:lstStyle/>
          <a:p>
            <a:fld id="{EB3C0AB9-905A-41BE-B43E-64A0A76A6E5B}" type="datetimeFigureOut">
              <a:rPr lang="en-IN" smtClean="0"/>
              <a:t>19-09-2025</a:t>
            </a:fld>
            <a:endParaRPr lang="en-IN"/>
          </a:p>
        </p:txBody>
      </p:sp>
      <p:sp>
        <p:nvSpPr>
          <p:cNvPr id="6" name="Footer Placeholder 5">
            <a:extLst>
              <a:ext uri="{FF2B5EF4-FFF2-40B4-BE49-F238E27FC236}">
                <a16:creationId xmlns:a16="http://schemas.microsoft.com/office/drawing/2014/main" id="{1B4AE282-2769-724B-C2B7-275BFF0159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2B384F-B47E-9E7A-537B-CA0C3D8065CE}"/>
              </a:ext>
            </a:extLst>
          </p:cNvPr>
          <p:cNvSpPr>
            <a:spLocks noGrp="1"/>
          </p:cNvSpPr>
          <p:nvPr>
            <p:ph type="sldNum" sz="quarter" idx="12"/>
          </p:nvPr>
        </p:nvSpPr>
        <p:spPr/>
        <p:txBody>
          <a:bodyPr/>
          <a:lstStyle/>
          <a:p>
            <a:fld id="{888140E0-9705-49DD-9A25-FBE7B420153A}" type="slidenum">
              <a:rPr lang="en-IN" smtClean="0"/>
              <a:t>‹#›</a:t>
            </a:fld>
            <a:endParaRPr lang="en-IN"/>
          </a:p>
        </p:txBody>
      </p:sp>
    </p:spTree>
    <p:extLst>
      <p:ext uri="{BB962C8B-B14F-4D97-AF65-F5344CB8AC3E}">
        <p14:creationId xmlns:p14="http://schemas.microsoft.com/office/powerpoint/2010/main" val="1663550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FBE4A-77EC-FD9D-21E4-7C6C3C568D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D40FB0-E650-77C6-5398-207D11152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0705F1-EE74-2B62-B7E2-3402A3D739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C0AB9-905A-41BE-B43E-64A0A76A6E5B}" type="datetimeFigureOut">
              <a:rPr lang="en-IN" smtClean="0"/>
              <a:t>19-09-2025</a:t>
            </a:fld>
            <a:endParaRPr lang="en-IN"/>
          </a:p>
        </p:txBody>
      </p:sp>
      <p:sp>
        <p:nvSpPr>
          <p:cNvPr id="5" name="Footer Placeholder 4">
            <a:extLst>
              <a:ext uri="{FF2B5EF4-FFF2-40B4-BE49-F238E27FC236}">
                <a16:creationId xmlns:a16="http://schemas.microsoft.com/office/drawing/2014/main" id="{AFDD4CB9-188C-4348-48FF-754C425A60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22D382B-E366-52E4-F13E-7103C3A471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8140E0-9705-49DD-9A25-FBE7B420153A}" type="slidenum">
              <a:rPr lang="en-IN" smtClean="0"/>
              <a:t>‹#›</a:t>
            </a:fld>
            <a:endParaRPr lang="en-IN"/>
          </a:p>
        </p:txBody>
      </p:sp>
    </p:spTree>
    <p:extLst>
      <p:ext uri="{BB962C8B-B14F-4D97-AF65-F5344CB8AC3E}">
        <p14:creationId xmlns:p14="http://schemas.microsoft.com/office/powerpoint/2010/main" val="35861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30.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8.png"/><Relationship Id="rId4" Type="http://schemas.openxmlformats.org/officeDocument/2006/relationships/image" Target="../media/image1.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2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7.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3.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520.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3.png"/><Relationship Id="rId15" Type="http://schemas.openxmlformats.org/officeDocument/2006/relationships/image" Target="../media/image80.png"/><Relationship Id="rId10" Type="http://schemas.openxmlformats.org/officeDocument/2006/relationships/image" Target="../media/image58.png"/><Relationship Id="rId19" Type="http://schemas.openxmlformats.org/officeDocument/2006/relationships/image" Target="../media/image84.png"/><Relationship Id="rId4" Type="http://schemas.openxmlformats.org/officeDocument/2006/relationships/image" Target="../media/image1.png"/><Relationship Id="rId9" Type="http://schemas.openxmlformats.org/officeDocument/2006/relationships/image" Target="../media/image57.png"/><Relationship Id="rId14" Type="http://schemas.openxmlformats.org/officeDocument/2006/relationships/image" Target="../media/image7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9.png"/><Relationship Id="rId3" Type="http://schemas.openxmlformats.org/officeDocument/2006/relationships/image" Target="../media/image1.png"/><Relationship Id="rId21" Type="http://schemas.openxmlformats.org/officeDocument/2006/relationships/image" Target="../media/image114.png"/><Relationship Id="rId34" Type="http://schemas.openxmlformats.org/officeDocument/2006/relationships/image" Target="../media/image127.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8.png"/><Relationship Id="rId33" Type="http://schemas.openxmlformats.org/officeDocument/2006/relationships/image" Target="../media/image126.png"/><Relationship Id="rId2" Type="http://schemas.openxmlformats.org/officeDocument/2006/relationships/image" Target="../media/image97.png"/><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117.png"/><Relationship Id="rId32" Type="http://schemas.openxmlformats.org/officeDocument/2006/relationships/image" Target="../media/image125.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36" Type="http://schemas.openxmlformats.org/officeDocument/2006/relationships/image" Target="../media/image121.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4.png"/><Relationship Id="rId4" Type="http://schemas.openxmlformats.org/officeDocument/2006/relationships/image" Target="../media/image3.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20.png"/><Relationship Id="rId30" Type="http://schemas.openxmlformats.org/officeDocument/2006/relationships/image" Target="../media/image123.png"/><Relationship Id="rId35" Type="http://schemas.openxmlformats.org/officeDocument/2006/relationships/customXml" Target="../ink/ink2.xml"/><Relationship Id="rId8"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1.png"/><Relationship Id="rId2" Type="http://schemas.openxmlformats.org/officeDocument/2006/relationships/image" Target="../media/image1210.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2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280.png"/><Relationship Id="rId7" Type="http://schemas.openxmlformats.org/officeDocument/2006/relationships/image" Target="../media/image14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1.png"/><Relationship Id="rId4" Type="http://schemas.openxmlformats.org/officeDocument/2006/relationships/image" Target="../media/image1290.png"/></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B0FA-FECC-6B2C-C06F-F602657186CF}"/>
              </a:ext>
            </a:extLst>
          </p:cNvPr>
          <p:cNvSpPr>
            <a:spLocks noGrp="1"/>
          </p:cNvSpPr>
          <p:nvPr>
            <p:ph idx="1"/>
          </p:nvPr>
        </p:nvSpPr>
        <p:spPr>
          <a:xfrm>
            <a:off x="56644" y="2740673"/>
            <a:ext cx="10972617" cy="2276389"/>
          </a:xfrm>
        </p:spPr>
        <p:txBody>
          <a:bodyPr>
            <a:normAutofit/>
          </a:bodyPr>
          <a:lstStyle/>
          <a:p>
            <a:pPr marL="965200" lvl="1" indent="0" algn="ctr">
              <a:buNone/>
            </a:pPr>
            <a:r>
              <a:rPr lang="en-US" b="1" dirty="0">
                <a:latin typeface="Georgia" panose="02040502050405020303" pitchFamily="18" charset="0"/>
              </a:rPr>
              <a:t>Hidden Markov Models: Forward-Backward HMM - Viterbi algorithms - Sequence classification - Conditional Random Fields. Applications: Part-of-speech tagging. Regression: Multi-variable Regression - Least Squares Regression - Regularization - Applications.</a:t>
            </a:r>
          </a:p>
        </p:txBody>
      </p:sp>
      <p:sp>
        <p:nvSpPr>
          <p:cNvPr id="10" name="object 3">
            <a:extLst>
              <a:ext uri="{FF2B5EF4-FFF2-40B4-BE49-F238E27FC236}">
                <a16:creationId xmlns:a16="http://schemas.microsoft.com/office/drawing/2014/main" id="{78D36441-519E-DCF6-1DA1-AB6B00FD88D5}"/>
              </a:ext>
            </a:extLst>
          </p:cNvPr>
          <p:cNvSpPr txBox="1"/>
          <p:nvPr/>
        </p:nvSpPr>
        <p:spPr>
          <a:xfrm>
            <a:off x="0" y="1167782"/>
            <a:ext cx="12192000" cy="966280"/>
          </a:xfrm>
          <a:prstGeom prst="rect">
            <a:avLst/>
          </a:prstGeom>
        </p:spPr>
        <p:txBody>
          <a:bodyPr vert="horz" wrap="square" lIns="0" tIns="42535" rIns="0" bIns="0" rtlCol="0">
            <a:spAutoFit/>
          </a:bodyPr>
          <a:lstStyle>
            <a:defPPr>
              <a:defRPr lang="en-US"/>
            </a:defPPr>
            <a:lvl1pPr marL="0" algn="l" defTabSz="1042670" rtl="0" eaLnBrk="1" latinLnBrk="0" hangingPunct="1">
              <a:defRPr sz="2100" kern="1200">
                <a:solidFill>
                  <a:schemeClr val="tx1"/>
                </a:solidFill>
                <a:latin typeface="+mn-lt"/>
                <a:ea typeface="+mn-ea"/>
                <a:cs typeface="+mn-cs"/>
              </a:defRPr>
            </a:lvl1pPr>
            <a:lvl2pPr marL="521335" algn="l" defTabSz="1042670" rtl="0" eaLnBrk="1" latinLnBrk="0" hangingPunct="1">
              <a:defRPr sz="2100" kern="1200">
                <a:solidFill>
                  <a:schemeClr val="tx1"/>
                </a:solidFill>
                <a:latin typeface="+mn-lt"/>
                <a:ea typeface="+mn-ea"/>
                <a:cs typeface="+mn-cs"/>
              </a:defRPr>
            </a:lvl2pPr>
            <a:lvl3pPr marL="1042670" algn="l" defTabSz="1042670" rtl="0" eaLnBrk="1" latinLnBrk="0" hangingPunct="1">
              <a:defRPr sz="2100" kern="1200">
                <a:solidFill>
                  <a:schemeClr val="tx1"/>
                </a:solidFill>
                <a:latin typeface="+mn-lt"/>
                <a:ea typeface="+mn-ea"/>
                <a:cs typeface="+mn-cs"/>
              </a:defRPr>
            </a:lvl3pPr>
            <a:lvl4pPr marL="1564640" algn="l" defTabSz="1042670" rtl="0" eaLnBrk="1" latinLnBrk="0" hangingPunct="1">
              <a:defRPr sz="2100" kern="1200">
                <a:solidFill>
                  <a:schemeClr val="tx1"/>
                </a:solidFill>
                <a:latin typeface="+mn-lt"/>
                <a:ea typeface="+mn-ea"/>
                <a:cs typeface="+mn-cs"/>
              </a:defRPr>
            </a:lvl4pPr>
            <a:lvl5pPr marL="2085975" algn="l" defTabSz="1042670" rtl="0" eaLnBrk="1" latinLnBrk="0" hangingPunct="1">
              <a:defRPr sz="2100" kern="1200">
                <a:solidFill>
                  <a:schemeClr val="tx1"/>
                </a:solidFill>
                <a:latin typeface="+mn-lt"/>
                <a:ea typeface="+mn-ea"/>
                <a:cs typeface="+mn-cs"/>
              </a:defRPr>
            </a:lvl5pPr>
            <a:lvl6pPr marL="2607310" algn="l" defTabSz="1042670" rtl="0" eaLnBrk="1" latinLnBrk="0" hangingPunct="1">
              <a:defRPr sz="2100" kern="1200">
                <a:solidFill>
                  <a:schemeClr val="tx1"/>
                </a:solidFill>
                <a:latin typeface="+mn-lt"/>
                <a:ea typeface="+mn-ea"/>
                <a:cs typeface="+mn-cs"/>
              </a:defRPr>
            </a:lvl6pPr>
            <a:lvl7pPr marL="3128645" algn="l" defTabSz="1042670" rtl="0" eaLnBrk="1" latinLnBrk="0" hangingPunct="1">
              <a:defRPr sz="2100" kern="1200">
                <a:solidFill>
                  <a:schemeClr val="tx1"/>
                </a:solidFill>
                <a:latin typeface="+mn-lt"/>
                <a:ea typeface="+mn-ea"/>
                <a:cs typeface="+mn-cs"/>
              </a:defRPr>
            </a:lvl7pPr>
            <a:lvl8pPr marL="3650615" algn="l" defTabSz="1042670" rtl="0" eaLnBrk="1" latinLnBrk="0" hangingPunct="1">
              <a:defRPr sz="2100" kern="1200">
                <a:solidFill>
                  <a:schemeClr val="tx1"/>
                </a:solidFill>
                <a:latin typeface="+mn-lt"/>
                <a:ea typeface="+mn-ea"/>
                <a:cs typeface="+mn-cs"/>
              </a:defRPr>
            </a:lvl8pPr>
            <a:lvl9pPr marL="4171950" algn="l" defTabSz="1042670" rtl="0" eaLnBrk="1" latinLnBrk="0" hangingPunct="1">
              <a:defRPr sz="2100" kern="1200">
                <a:solidFill>
                  <a:schemeClr val="tx1"/>
                </a:solidFill>
                <a:latin typeface="+mn-lt"/>
                <a:ea typeface="+mn-ea"/>
                <a:cs typeface="+mn-cs"/>
              </a:defRPr>
            </a:lvl9pPr>
          </a:lstStyle>
          <a:p>
            <a:pPr algn="ctr"/>
            <a:r>
              <a:rPr lang="en-US" sz="6000" b="1" dirty="0">
                <a:latin typeface="Georgia" panose="02040502050405020303" pitchFamily="18" charset="0"/>
              </a:rPr>
              <a:t>UNIT-III</a:t>
            </a:r>
          </a:p>
        </p:txBody>
      </p:sp>
    </p:spTree>
    <p:extLst>
      <p:ext uri="{BB962C8B-B14F-4D97-AF65-F5344CB8AC3E}">
        <p14:creationId xmlns:p14="http://schemas.microsoft.com/office/powerpoint/2010/main" val="3406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9576A1-5410-48F6-1FF4-598F8C762F0B}"/>
              </a:ext>
            </a:extLst>
          </p:cNvPr>
          <p:cNvSpPr txBox="1"/>
          <p:nvPr/>
        </p:nvSpPr>
        <p:spPr>
          <a:xfrm>
            <a:off x="4046018" y="153946"/>
            <a:ext cx="6438900" cy="523220"/>
          </a:xfrm>
          <a:prstGeom prst="rect">
            <a:avLst/>
          </a:prstGeom>
          <a:noFill/>
        </p:spPr>
        <p:txBody>
          <a:bodyPr wrap="square">
            <a:spAutoFit/>
          </a:bodyPr>
          <a:lstStyle/>
          <a:p>
            <a:pPr algn="just"/>
            <a:r>
              <a:rPr lang="en-US" sz="2800" b="1" dirty="0">
                <a:latin typeface="Georgia" panose="02040502050405020303" pitchFamily="18" charset="0"/>
              </a:rPr>
              <a:t>General form of an HMM</a:t>
            </a:r>
          </a:p>
        </p:txBody>
      </p:sp>
      <p:sp>
        <p:nvSpPr>
          <p:cNvPr id="11" name="TextBox 10">
            <a:extLst>
              <a:ext uri="{FF2B5EF4-FFF2-40B4-BE49-F238E27FC236}">
                <a16:creationId xmlns:a16="http://schemas.microsoft.com/office/drawing/2014/main" id="{F56D2895-165D-04BE-A1F0-D7ED4DAB9BC1}"/>
              </a:ext>
            </a:extLst>
          </p:cNvPr>
          <p:cNvSpPr txBox="1"/>
          <p:nvPr/>
        </p:nvSpPr>
        <p:spPr>
          <a:xfrm>
            <a:off x="0" y="733247"/>
            <a:ext cx="12047220" cy="1815882"/>
          </a:xfrm>
          <a:prstGeom prst="rect">
            <a:avLst/>
          </a:prstGeom>
          <a:noFill/>
        </p:spPr>
        <p:txBody>
          <a:bodyPr wrap="square">
            <a:spAutoFit/>
          </a:bodyPr>
          <a:lstStyle/>
          <a:p>
            <a:pPr lvl="1" algn="just">
              <a:lnSpc>
                <a:spcPct val="100000"/>
              </a:lnSpc>
            </a:pPr>
            <a:r>
              <a:rPr lang="en-US" sz="2800" dirty="0">
                <a:latin typeface="Georgia" panose="02040502050405020303" pitchFamily="18" charset="0"/>
              </a:rPr>
              <a:t>An HMM is specified by a five-tuple (S, K, Π, A, B), where S and K are the set of states and the output alphabet, and Π, A, and B are the probabilities for the initial state, state transitions, and symbol emissions, respectively</a:t>
            </a:r>
          </a:p>
        </p:txBody>
      </p:sp>
      <p:pic>
        <p:nvPicPr>
          <p:cNvPr id="2" name="Content Placeholder 3">
            <a:extLst>
              <a:ext uri="{FF2B5EF4-FFF2-40B4-BE49-F238E27FC236}">
                <a16:creationId xmlns:a16="http://schemas.microsoft.com/office/drawing/2014/main" id="{1B856FD4-F43C-56BB-44C8-F19E8B41D49E}"/>
              </a:ext>
            </a:extLst>
          </p:cNvPr>
          <p:cNvPicPr>
            <a:picLocks noChangeAspect="1"/>
          </p:cNvPicPr>
          <p:nvPr/>
        </p:nvPicPr>
        <p:blipFill>
          <a:blip r:embed="rId3"/>
          <a:stretch>
            <a:fillRect/>
          </a:stretch>
        </p:blipFill>
        <p:spPr>
          <a:xfrm>
            <a:off x="1678377" y="2866820"/>
            <a:ext cx="8690466" cy="3239734"/>
          </a:xfrm>
          <a:prstGeom prst="rect">
            <a:avLst/>
          </a:prstGeom>
        </p:spPr>
      </p:pic>
    </p:spTree>
    <p:extLst>
      <p:ext uri="{BB962C8B-B14F-4D97-AF65-F5344CB8AC3E}">
        <p14:creationId xmlns:p14="http://schemas.microsoft.com/office/powerpoint/2010/main" val="643488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055538-9F74-4554-ABC9-54FCFC6F6984}"/>
              </a:ext>
            </a:extLst>
          </p:cNvPr>
          <p:cNvSpPr>
            <a:spLocks noGrp="1" noChangeArrowheads="1"/>
          </p:cNvSpPr>
          <p:nvPr>
            <p:ph type="title"/>
          </p:nvPr>
        </p:nvSpPr>
        <p:spPr>
          <a:xfrm>
            <a:off x="-121920" y="-9525"/>
            <a:ext cx="12435840" cy="596265"/>
          </a:xfrm>
        </p:spPr>
        <p:txBody>
          <a:bodyPr>
            <a:noAutofit/>
          </a:bodyPr>
          <a:lstStyle/>
          <a:p>
            <a:pPr algn="ctr"/>
            <a:r>
              <a:rPr lang="en-US" altLang="en-US" sz="3800" b="1" dirty="0">
                <a:latin typeface="Georgia" panose="02040502050405020303" pitchFamily="18" charset="0"/>
              </a:rPr>
              <a:t> </a:t>
            </a:r>
          </a:p>
        </p:txBody>
      </p:sp>
      <p:sp>
        <p:nvSpPr>
          <p:cNvPr id="9" name="TextBox 8">
            <a:extLst>
              <a:ext uri="{FF2B5EF4-FFF2-40B4-BE49-F238E27FC236}">
                <a16:creationId xmlns:a16="http://schemas.microsoft.com/office/drawing/2014/main" id="{069576A1-5410-48F6-1FF4-598F8C762F0B}"/>
              </a:ext>
            </a:extLst>
          </p:cNvPr>
          <p:cNvSpPr txBox="1"/>
          <p:nvPr/>
        </p:nvSpPr>
        <p:spPr>
          <a:xfrm>
            <a:off x="2346690" y="276536"/>
            <a:ext cx="9296400" cy="523220"/>
          </a:xfrm>
          <a:prstGeom prst="rect">
            <a:avLst/>
          </a:prstGeom>
          <a:noFill/>
        </p:spPr>
        <p:txBody>
          <a:bodyPr wrap="square">
            <a:spAutoFit/>
          </a:bodyPr>
          <a:lstStyle/>
          <a:p>
            <a:pPr algn="just"/>
            <a:r>
              <a:rPr lang="en-US" sz="2800" b="1" dirty="0">
                <a:latin typeface="Georgia" panose="02040502050405020303" pitchFamily="18" charset="0"/>
              </a:rPr>
              <a:t>Finding the probability of an observation</a:t>
            </a:r>
          </a:p>
        </p:txBody>
      </p:sp>
      <p:sp>
        <p:nvSpPr>
          <p:cNvPr id="2" name="Text Box 4">
            <a:extLst>
              <a:ext uri="{FF2B5EF4-FFF2-40B4-BE49-F238E27FC236}">
                <a16:creationId xmlns:a16="http://schemas.microsoft.com/office/drawing/2014/main" id="{AC3C48A0-D5D0-E9B1-364F-808B638A005C}"/>
              </a:ext>
            </a:extLst>
          </p:cNvPr>
          <p:cNvSpPr txBox="1"/>
          <p:nvPr/>
        </p:nvSpPr>
        <p:spPr>
          <a:xfrm>
            <a:off x="4774565" y="1152423"/>
            <a:ext cx="7329170" cy="3046988"/>
          </a:xfrm>
          <a:prstGeom prst="rect">
            <a:avLst/>
          </a:prstGeom>
          <a:noFill/>
        </p:spPr>
        <p:txBody>
          <a:bodyPr wrap="square" rtlCol="0" anchor="t">
            <a:spAutoFit/>
          </a:bodyPr>
          <a:lstStyle/>
          <a:p>
            <a:r>
              <a:rPr lang="en-US" sz="2400" b="1" dirty="0">
                <a:latin typeface="Georgia" panose="02040502050405020303" pitchFamily="18" charset="0"/>
              </a:rPr>
              <a:t>Trellis algorithms</a:t>
            </a:r>
            <a:r>
              <a:rPr lang="en-US" sz="2400" dirty="0">
                <a:latin typeface="Georgia" panose="02040502050405020303" pitchFamily="18" charset="0"/>
              </a:rPr>
              <a:t>. </a:t>
            </a:r>
          </a:p>
          <a:p>
            <a:pPr marL="342900" indent="-342900" algn="just">
              <a:buFont typeface="Arial" panose="020B0604020202020204" pitchFamily="34" charset="0"/>
              <a:buChar char="•"/>
            </a:pPr>
            <a:r>
              <a:rPr lang="en-US" sz="2400" dirty="0">
                <a:latin typeface="Georgia" panose="02040502050405020303" pitchFamily="18" charset="0"/>
              </a:rPr>
              <a:t>The trellis is a square array of states versus times. </a:t>
            </a:r>
          </a:p>
          <a:p>
            <a:pPr marL="342900" indent="-342900" algn="just">
              <a:buFont typeface="Arial" panose="020B0604020202020204" pitchFamily="34" charset="0"/>
              <a:buChar char="•"/>
            </a:pPr>
            <a:r>
              <a:rPr lang="en-US" sz="2400" dirty="0">
                <a:latin typeface="Georgia" panose="02040502050405020303" pitchFamily="18" charset="0"/>
              </a:rPr>
              <a:t>A node at (</a:t>
            </a:r>
            <a:r>
              <a:rPr lang="en-US" sz="2400" dirty="0" err="1">
                <a:latin typeface="Georgia" panose="02040502050405020303" pitchFamily="18" charset="0"/>
              </a:rPr>
              <a:t>s</a:t>
            </a:r>
            <a:r>
              <a:rPr lang="en-US" sz="2400" baseline="-25000" dirty="0" err="1">
                <a:latin typeface="Georgia" panose="02040502050405020303" pitchFamily="18" charset="0"/>
              </a:rPr>
              <a:t>i</a:t>
            </a:r>
            <a:r>
              <a:rPr lang="en-US" sz="2400" dirty="0" err="1">
                <a:latin typeface="Georgia" panose="02040502050405020303" pitchFamily="18" charset="0"/>
              </a:rPr>
              <a:t>,t</a:t>
            </a:r>
            <a:r>
              <a:rPr lang="en-US" sz="2400" dirty="0">
                <a:latin typeface="Georgia" panose="02040502050405020303" pitchFamily="18" charset="0"/>
              </a:rPr>
              <a:t>) can store information about state sequences which include </a:t>
            </a:r>
            <a:r>
              <a:rPr lang="en-US" sz="2400" dirty="0" err="1">
                <a:latin typeface="Georgia" panose="02040502050405020303" pitchFamily="18" charset="0"/>
              </a:rPr>
              <a:t>X</a:t>
            </a:r>
            <a:r>
              <a:rPr lang="en-US" sz="2400" baseline="-25000" dirty="0" err="1">
                <a:latin typeface="Georgia" panose="02040502050405020303" pitchFamily="18" charset="0"/>
              </a:rPr>
              <a:t>t</a:t>
            </a:r>
            <a:r>
              <a:rPr lang="en-US" sz="2400" dirty="0">
                <a:latin typeface="Georgia" panose="02040502050405020303" pitchFamily="18" charset="0"/>
              </a:rPr>
              <a:t> = </a:t>
            </a:r>
            <a:r>
              <a:rPr lang="en-US" sz="2400" dirty="0" err="1">
                <a:latin typeface="Georgia" panose="02040502050405020303" pitchFamily="18" charset="0"/>
              </a:rPr>
              <a:t>i</a:t>
            </a:r>
            <a:r>
              <a:rPr lang="en-US" sz="2400" dirty="0">
                <a:latin typeface="Georgia" panose="02040502050405020303" pitchFamily="18" charset="0"/>
              </a:rPr>
              <a:t>. </a:t>
            </a:r>
          </a:p>
          <a:p>
            <a:pPr marL="342900" indent="-342900" algn="just">
              <a:buFont typeface="Arial" panose="020B0604020202020204" pitchFamily="34" charset="0"/>
              <a:buChar char="•"/>
            </a:pPr>
            <a:r>
              <a:rPr lang="en-US" sz="2400" dirty="0">
                <a:latin typeface="Georgia" panose="02040502050405020303" pitchFamily="18" charset="0"/>
              </a:rPr>
              <a:t>The lines show the connections between nodes. </a:t>
            </a:r>
          </a:p>
          <a:p>
            <a:pPr marL="342900" indent="-342900" algn="just">
              <a:buFont typeface="Arial" panose="020B0604020202020204" pitchFamily="34" charset="0"/>
              <a:buChar char="•"/>
            </a:pPr>
            <a:r>
              <a:rPr lang="en-US" sz="2400" dirty="0">
                <a:latin typeface="Georgia" panose="02040502050405020303" pitchFamily="18" charset="0"/>
              </a:rPr>
              <a:t>Here we have a fully interconnected HMM where one can move from any state to any other at each step.</a:t>
            </a:r>
          </a:p>
        </p:txBody>
      </p:sp>
      <p:pic>
        <p:nvPicPr>
          <p:cNvPr id="3" name="Picture 2">
            <a:extLst>
              <a:ext uri="{FF2B5EF4-FFF2-40B4-BE49-F238E27FC236}">
                <a16:creationId xmlns:a16="http://schemas.microsoft.com/office/drawing/2014/main" id="{2E249E52-F199-5DEF-A5A3-2409A3AD01B3}"/>
              </a:ext>
            </a:extLst>
          </p:cNvPr>
          <p:cNvPicPr>
            <a:picLocks noChangeAspect="1"/>
          </p:cNvPicPr>
          <p:nvPr/>
        </p:nvPicPr>
        <p:blipFill>
          <a:blip r:embed="rId3"/>
          <a:stretch>
            <a:fillRect/>
          </a:stretch>
        </p:blipFill>
        <p:spPr>
          <a:xfrm>
            <a:off x="88265" y="1068702"/>
            <a:ext cx="4686300" cy="3582089"/>
          </a:xfrm>
          <a:prstGeom prst="rect">
            <a:avLst/>
          </a:prstGeom>
        </p:spPr>
      </p:pic>
      <p:sp>
        <p:nvSpPr>
          <p:cNvPr id="7" name="TextBox 6">
            <a:extLst>
              <a:ext uri="{FF2B5EF4-FFF2-40B4-BE49-F238E27FC236}">
                <a16:creationId xmlns:a16="http://schemas.microsoft.com/office/drawing/2014/main" id="{723AFF8D-88D1-68C4-C49F-5BC754904BF2}"/>
              </a:ext>
            </a:extLst>
          </p:cNvPr>
          <p:cNvSpPr txBox="1"/>
          <p:nvPr/>
        </p:nvSpPr>
        <p:spPr>
          <a:xfrm>
            <a:off x="236275" y="4650791"/>
            <a:ext cx="11719449" cy="2246769"/>
          </a:xfrm>
          <a:prstGeom prst="rect">
            <a:avLst/>
          </a:prstGeom>
          <a:noFill/>
        </p:spPr>
        <p:txBody>
          <a:bodyPr wrap="square">
            <a:spAutoFit/>
          </a:bodyPr>
          <a:lstStyle/>
          <a:p>
            <a:pPr lvl="0" algn="just">
              <a:lnSpc>
                <a:spcPct val="100000"/>
              </a:lnSpc>
            </a:pPr>
            <a:r>
              <a:rPr lang="en-US" sz="2000" b="1" dirty="0">
                <a:latin typeface="Georgia" panose="02040502050405020303" pitchFamily="18" charset="0"/>
              </a:rPr>
              <a:t>Trellis - The forward procedure:</a:t>
            </a:r>
          </a:p>
          <a:p>
            <a:pPr lvl="1" algn="just">
              <a:lnSpc>
                <a:spcPct val="100000"/>
              </a:lnSpc>
            </a:pPr>
            <a:r>
              <a:rPr lang="en-US" sz="2000" dirty="0">
                <a:latin typeface="Georgia" panose="02040502050405020303" pitchFamily="18" charset="0"/>
              </a:rPr>
              <a:t>The form of caching is called the forward procedure. </a:t>
            </a:r>
          </a:p>
          <a:p>
            <a:pPr lvl="1" algn="just">
              <a:lnSpc>
                <a:spcPct val="100000"/>
              </a:lnSpc>
            </a:pPr>
            <a:r>
              <a:rPr lang="en-US" sz="2000" dirty="0">
                <a:latin typeface="Georgia" panose="02040502050405020303" pitchFamily="18" charset="0"/>
              </a:rPr>
              <a:t>We describe it in terms of forward variables:</a:t>
            </a:r>
          </a:p>
          <a:p>
            <a:pPr lvl="1" algn="just">
              <a:lnSpc>
                <a:spcPct val="100000"/>
              </a:lnSpc>
            </a:pPr>
            <a:endParaRPr lang="en-US" sz="2000" dirty="0">
              <a:latin typeface="Georgia" panose="02040502050405020303" pitchFamily="18" charset="0"/>
            </a:endParaRPr>
          </a:p>
          <a:p>
            <a:pPr lvl="1" algn="just">
              <a:lnSpc>
                <a:spcPct val="100000"/>
              </a:lnSpc>
            </a:pPr>
            <a:endParaRPr lang="en-US" sz="2000" dirty="0">
              <a:latin typeface="Georgia" panose="02040502050405020303" pitchFamily="18" charset="0"/>
            </a:endParaRPr>
          </a:p>
          <a:p>
            <a:pPr lvl="1" algn="just">
              <a:lnSpc>
                <a:spcPct val="100000"/>
              </a:lnSpc>
            </a:pPr>
            <a:r>
              <a:rPr lang="en-US" sz="2000" dirty="0">
                <a:latin typeface="Georgia" panose="02040502050405020303" pitchFamily="18" charset="0"/>
              </a:rPr>
              <a:t>The forward variable α</a:t>
            </a:r>
            <a:r>
              <a:rPr lang="en-US" sz="2000" baseline="-25000" dirty="0" err="1">
                <a:latin typeface="Georgia" panose="02040502050405020303" pitchFamily="18" charset="0"/>
              </a:rPr>
              <a:t>i</a:t>
            </a:r>
            <a:r>
              <a:rPr lang="en-US" sz="2000" dirty="0">
                <a:latin typeface="Georgia" panose="02040502050405020303" pitchFamily="18" charset="0"/>
              </a:rPr>
              <a:t>(t) is stored at (</a:t>
            </a:r>
            <a:r>
              <a:rPr lang="en-US" sz="2000" dirty="0" err="1">
                <a:latin typeface="Georgia" panose="02040502050405020303" pitchFamily="18" charset="0"/>
              </a:rPr>
              <a:t>s</a:t>
            </a:r>
            <a:r>
              <a:rPr lang="en-US" sz="2000" baseline="-25000" dirty="0" err="1">
                <a:latin typeface="Georgia" panose="02040502050405020303" pitchFamily="18" charset="0"/>
              </a:rPr>
              <a:t>i</a:t>
            </a:r>
            <a:r>
              <a:rPr lang="en-US" sz="2000" dirty="0" err="1">
                <a:latin typeface="Georgia" panose="02040502050405020303" pitchFamily="18" charset="0"/>
              </a:rPr>
              <a:t>,t</a:t>
            </a:r>
            <a:r>
              <a:rPr lang="en-US" sz="2000" dirty="0">
                <a:latin typeface="Georgia" panose="02040502050405020303" pitchFamily="18" charset="0"/>
              </a:rPr>
              <a:t>) in the trellis and expresses the total probability of ending up in state </a:t>
            </a:r>
            <a:r>
              <a:rPr lang="en-US" sz="2000" dirty="0" err="1">
                <a:latin typeface="Georgia" panose="02040502050405020303" pitchFamily="18" charset="0"/>
              </a:rPr>
              <a:t>s</a:t>
            </a:r>
            <a:r>
              <a:rPr lang="en-US" sz="2000" baseline="-25000" dirty="0" err="1">
                <a:latin typeface="Georgia" panose="02040502050405020303" pitchFamily="18" charset="0"/>
              </a:rPr>
              <a:t>i</a:t>
            </a:r>
            <a:r>
              <a:rPr lang="en-US" sz="2000" dirty="0">
                <a:latin typeface="Georgia" panose="02040502050405020303" pitchFamily="18" charset="0"/>
              </a:rPr>
              <a:t> at time t (given that the observations o</a:t>
            </a:r>
            <a:r>
              <a:rPr lang="en-US" sz="2000" baseline="-25000" dirty="0">
                <a:latin typeface="Georgia" panose="02040502050405020303" pitchFamily="18" charset="0"/>
              </a:rPr>
              <a:t>1</a:t>
            </a:r>
            <a:r>
              <a:rPr lang="en-US" sz="2000" dirty="0">
                <a:latin typeface="Georgia" panose="02040502050405020303" pitchFamily="18" charset="0"/>
              </a:rPr>
              <a:t> ··· o</a:t>
            </a:r>
            <a:r>
              <a:rPr lang="en-US" sz="2000" baseline="-25000" dirty="0">
                <a:latin typeface="Georgia" panose="02040502050405020303" pitchFamily="18" charset="0"/>
              </a:rPr>
              <a:t>t-1</a:t>
            </a:r>
            <a:r>
              <a:rPr lang="en-US" sz="2000" dirty="0">
                <a:latin typeface="Georgia" panose="02040502050405020303" pitchFamily="18" charset="0"/>
              </a:rPr>
              <a:t> were seen).</a:t>
            </a:r>
          </a:p>
        </p:txBody>
      </p:sp>
      <p:pic>
        <p:nvPicPr>
          <p:cNvPr id="8" name="Picture 7">
            <a:extLst>
              <a:ext uri="{FF2B5EF4-FFF2-40B4-BE49-F238E27FC236}">
                <a16:creationId xmlns:a16="http://schemas.microsoft.com/office/drawing/2014/main" id="{59C0A38D-C634-13C7-9EFD-3AFB3619286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11317" y="5571490"/>
            <a:ext cx="4753610" cy="699770"/>
          </a:xfrm>
          <a:prstGeom prst="rect">
            <a:avLst/>
          </a:prstGeom>
        </p:spPr>
      </p:pic>
    </p:spTree>
    <p:extLst>
      <p:ext uri="{BB962C8B-B14F-4D97-AF65-F5344CB8AC3E}">
        <p14:creationId xmlns:p14="http://schemas.microsoft.com/office/powerpoint/2010/main" val="2295307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FDE8A-9D60-60B6-4347-01154E80A3AE}"/>
              </a:ext>
            </a:extLst>
          </p:cNvPr>
          <p:cNvSpPr>
            <a:spLocks noGrp="1"/>
          </p:cNvSpPr>
          <p:nvPr>
            <p:ph type="title"/>
          </p:nvPr>
        </p:nvSpPr>
        <p:spPr/>
        <p:txBody>
          <a:bodyPr/>
          <a:lstStyle/>
          <a:p>
            <a:r>
              <a:rPr lang="en-US" b="1" dirty="0">
                <a:latin typeface="Georgia" panose="02040502050405020303" pitchFamily="18" charset="0"/>
              </a:rPr>
              <a:t>Trellis - The forward procedure:</a:t>
            </a:r>
            <a:br>
              <a:rPr lang="en-US" b="1" dirty="0">
                <a:latin typeface="Georgia" panose="02040502050405020303" pitchFamily="18" charset="0"/>
              </a:rPr>
            </a:br>
            <a:endParaRPr lang="en-IN" dirty="0"/>
          </a:p>
        </p:txBody>
      </p:sp>
      <p:sp>
        <p:nvSpPr>
          <p:cNvPr id="4" name="Content Placeholder 3">
            <a:extLst>
              <a:ext uri="{FF2B5EF4-FFF2-40B4-BE49-F238E27FC236}">
                <a16:creationId xmlns:a16="http://schemas.microsoft.com/office/drawing/2014/main" id="{E699B4CE-1C7C-1D71-4598-D5426BE396E5}"/>
              </a:ext>
            </a:extLst>
          </p:cNvPr>
          <p:cNvSpPr txBox="1">
            <a:spLocks noGrp="1"/>
          </p:cNvSpPr>
          <p:nvPr>
            <p:ph idx="1"/>
          </p:nvPr>
        </p:nvSpPr>
        <p:spPr>
          <a:xfrm>
            <a:off x="838200" y="1825625"/>
            <a:ext cx="10515600" cy="1079783"/>
          </a:xfrm>
          <a:prstGeom prst="rect">
            <a:avLst/>
          </a:prstGeom>
          <a:noFill/>
        </p:spPr>
        <p:txBody>
          <a:bodyPr wrap="square">
            <a:spAutoFit/>
          </a:bodyPr>
          <a:lstStyle/>
          <a:p>
            <a:pPr marL="0" lvl="0" indent="0" algn="just">
              <a:lnSpc>
                <a:spcPct val="100000"/>
              </a:lnSpc>
              <a:buNone/>
            </a:pPr>
            <a:r>
              <a:rPr lang="en-US" sz="2000" dirty="0">
                <a:latin typeface="Georgia" panose="02040502050405020303" pitchFamily="18" charset="0"/>
              </a:rPr>
              <a:t>It is calculated by summing probabilities for all incoming arcs at a Trellis node. </a:t>
            </a:r>
          </a:p>
          <a:p>
            <a:pPr lvl="1" algn="just">
              <a:lnSpc>
                <a:spcPct val="100000"/>
              </a:lnSpc>
            </a:pPr>
            <a:r>
              <a:rPr lang="en-US" sz="2000" dirty="0">
                <a:latin typeface="Georgia" panose="02040502050405020303" pitchFamily="18" charset="0"/>
              </a:rPr>
              <a:t>We calculate the forward variables in the trellis left to right using the following procedure:</a:t>
            </a:r>
          </a:p>
        </p:txBody>
      </p:sp>
      <p:pic>
        <p:nvPicPr>
          <p:cNvPr id="5" name="Picture 4">
            <a:extLst>
              <a:ext uri="{FF2B5EF4-FFF2-40B4-BE49-F238E27FC236}">
                <a16:creationId xmlns:a16="http://schemas.microsoft.com/office/drawing/2014/main" id="{65C63F3D-AE24-0781-D9A3-102C9368DB5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55881" y="3429000"/>
            <a:ext cx="4607560" cy="2807970"/>
          </a:xfrm>
          <a:prstGeom prst="rect">
            <a:avLst/>
          </a:prstGeom>
        </p:spPr>
      </p:pic>
    </p:spTree>
    <p:extLst>
      <p:ext uri="{BB962C8B-B14F-4D97-AF65-F5344CB8AC3E}">
        <p14:creationId xmlns:p14="http://schemas.microsoft.com/office/powerpoint/2010/main" val="95610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Curved Down 19">
            <a:extLst>
              <a:ext uri="{FF2B5EF4-FFF2-40B4-BE49-F238E27FC236}">
                <a16:creationId xmlns:a16="http://schemas.microsoft.com/office/drawing/2014/main" id="{E122C898-B49C-4DCA-1A63-8AAFCB671A67}"/>
              </a:ext>
            </a:extLst>
          </p:cNvPr>
          <p:cNvSpPr/>
          <p:nvPr/>
        </p:nvSpPr>
        <p:spPr>
          <a:xfrm>
            <a:off x="1787153" y="3196778"/>
            <a:ext cx="3016073" cy="46209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0A08333-D3DE-D951-966C-F871D38EDF7D}"/>
                  </a:ext>
                </a:extLst>
              </p:cNvPr>
              <p:cNvSpPr txBox="1"/>
              <p:nvPr/>
            </p:nvSpPr>
            <p:spPr>
              <a:xfrm rot="18893227">
                <a:off x="890994" y="3292796"/>
                <a:ext cx="132836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US" sz="1800" b="1" i="1" dirty="0" smtClean="0">
                              <a:solidFill>
                                <a:srgbClr val="00B050"/>
                              </a:solidFill>
                              <a:latin typeface="Cambria Math" panose="02040503050406030204" pitchFamily="18" charset="0"/>
                              <a:ea typeface="Cambria Math" panose="02040503050406030204" pitchFamily="18" charset="0"/>
                            </a:rPr>
                            <m:t>𝜶</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𝟏</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𝟏</m:t>
                      </m:r>
                    </m:oMath>
                  </m:oMathPara>
                </a14:m>
                <a:endParaRPr lang="en-IN" b="1" dirty="0">
                  <a:solidFill>
                    <a:srgbClr val="00B050"/>
                  </a:solidFill>
                </a:endParaRPr>
              </a:p>
            </p:txBody>
          </p:sp>
        </mc:Choice>
        <mc:Fallback xmlns="">
          <p:sp>
            <p:nvSpPr>
              <p:cNvPr id="41" name="TextBox 40">
                <a:extLst>
                  <a:ext uri="{FF2B5EF4-FFF2-40B4-BE49-F238E27FC236}">
                    <a16:creationId xmlns:a16="http://schemas.microsoft.com/office/drawing/2014/main" id="{80A08333-D3DE-D951-966C-F871D38EDF7D}"/>
                  </a:ext>
                </a:extLst>
              </p:cNvPr>
              <p:cNvSpPr txBox="1">
                <a:spLocks noRot="1" noChangeAspect="1" noMove="1" noResize="1" noEditPoints="1" noAdjustHandles="1" noChangeArrowheads="1" noChangeShapeType="1" noTextEdit="1"/>
              </p:cNvSpPr>
              <p:nvPr/>
            </p:nvSpPr>
            <p:spPr>
              <a:xfrm rot="18893227">
                <a:off x="890994" y="3292796"/>
                <a:ext cx="1328365" cy="369332"/>
              </a:xfrm>
              <a:prstGeom prst="rect">
                <a:avLst/>
              </a:prstGeom>
              <a:blipFill>
                <a:blip r:embed="rId3"/>
                <a:stretch>
                  <a:fillRect/>
                </a:stretch>
              </a:blipFill>
            </p:spPr>
            <p:txBody>
              <a:bodyPr/>
              <a:lstStyle/>
              <a:p>
                <a:r>
                  <a:rPr lang="en-IN">
                    <a:noFill/>
                  </a:rPr>
                  <a:t> </a:t>
                </a:r>
              </a:p>
            </p:txBody>
          </p:sp>
        </mc:Fallback>
      </mc:AlternateContent>
      <p:pic>
        <p:nvPicPr>
          <p:cNvPr id="43" name="Picture 42">
            <a:extLst>
              <a:ext uri="{FF2B5EF4-FFF2-40B4-BE49-F238E27FC236}">
                <a16:creationId xmlns:a16="http://schemas.microsoft.com/office/drawing/2014/main" id="{F27DF157-BE49-DFA4-AD2C-D3AE1FC87B2B}"/>
              </a:ext>
            </a:extLst>
          </p:cNvPr>
          <p:cNvPicPr>
            <a:picLocks noChangeAspect="1"/>
          </p:cNvPicPr>
          <p:nvPr/>
        </p:nvPicPr>
        <p:blipFill>
          <a:blip r:embed="rId4"/>
          <a:srcRect t="2760" b="14660"/>
          <a:stretch>
            <a:fillRect/>
          </a:stretch>
        </p:blipFill>
        <p:spPr>
          <a:xfrm>
            <a:off x="560841" y="36192"/>
            <a:ext cx="5206648" cy="1838881"/>
          </a:xfrm>
          <a:prstGeom prst="rect">
            <a:avLst/>
          </a:prstGeom>
        </p:spPr>
      </p:pic>
      <p:pic>
        <p:nvPicPr>
          <p:cNvPr id="44" name="Picture 43">
            <a:extLst>
              <a:ext uri="{FF2B5EF4-FFF2-40B4-BE49-F238E27FC236}">
                <a16:creationId xmlns:a16="http://schemas.microsoft.com/office/drawing/2014/main" id="{624A0E94-F3D8-4222-62B7-AB6BD646EF9B}"/>
              </a:ext>
            </a:extLst>
          </p:cNvPr>
          <p:cNvPicPr>
            <a:picLocks noChangeAspect="1"/>
          </p:cNvPicPr>
          <p:nvPr/>
        </p:nvPicPr>
        <p:blipFill>
          <a:blip r:embed="rId5"/>
          <a:srcRect r="16460"/>
          <a:stretch>
            <a:fillRect/>
          </a:stretch>
        </p:blipFill>
        <p:spPr>
          <a:xfrm>
            <a:off x="6292243" y="14488"/>
            <a:ext cx="4827888" cy="1530559"/>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7669504-2316-CAAD-4B3E-38D2F1360428}"/>
                  </a:ext>
                </a:extLst>
              </p:cNvPr>
              <p:cNvSpPr txBox="1"/>
              <p:nvPr/>
            </p:nvSpPr>
            <p:spPr>
              <a:xfrm rot="1897337">
                <a:off x="3188620" y="4647025"/>
                <a:ext cx="164202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Cambria Math" panose="02040503050406030204" pitchFamily="18" charset="0"/>
                        </a:rPr>
                        <m:t>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0.3</m:t>
                      </m:r>
                    </m:oMath>
                  </m:oMathPara>
                </a14:m>
                <a:endParaRPr lang="en-IN" dirty="0"/>
              </a:p>
            </p:txBody>
          </p:sp>
        </mc:Choice>
        <mc:Fallback xmlns="">
          <p:sp>
            <p:nvSpPr>
              <p:cNvPr id="53" name="TextBox 52">
                <a:extLst>
                  <a:ext uri="{FF2B5EF4-FFF2-40B4-BE49-F238E27FC236}">
                    <a16:creationId xmlns:a16="http://schemas.microsoft.com/office/drawing/2014/main" id="{17669504-2316-CAAD-4B3E-38D2F1360428}"/>
                  </a:ext>
                </a:extLst>
              </p:cNvPr>
              <p:cNvSpPr txBox="1">
                <a:spLocks noRot="1" noChangeAspect="1" noMove="1" noResize="1" noEditPoints="1" noAdjustHandles="1" noChangeArrowheads="1" noChangeShapeType="1" noTextEdit="1"/>
              </p:cNvSpPr>
              <p:nvPr/>
            </p:nvSpPr>
            <p:spPr>
              <a:xfrm rot="1897337">
                <a:off x="3188620" y="4647025"/>
                <a:ext cx="1642028" cy="369332"/>
              </a:xfrm>
              <a:prstGeom prst="rect">
                <a:avLst/>
              </a:prstGeom>
              <a:blipFill>
                <a:blip r:embed="rId6"/>
                <a:stretch>
                  <a:fillRect/>
                </a:stretch>
              </a:blipFill>
            </p:spPr>
            <p:txBody>
              <a:bodyPr/>
              <a:lstStyle/>
              <a:p>
                <a:r>
                  <a:rPr lang="en-IN">
                    <a:noFill/>
                  </a:rPr>
                  <a:t> </a:t>
                </a:r>
              </a:p>
            </p:txBody>
          </p:sp>
        </mc:Fallback>
      </mc:AlternateContent>
      <p:sp>
        <p:nvSpPr>
          <p:cNvPr id="62" name="TextBox 61">
            <a:extLst>
              <a:ext uri="{FF2B5EF4-FFF2-40B4-BE49-F238E27FC236}">
                <a16:creationId xmlns:a16="http://schemas.microsoft.com/office/drawing/2014/main" id="{83F5C853-6F96-A1DC-57BE-C62666D96600}"/>
              </a:ext>
            </a:extLst>
          </p:cNvPr>
          <p:cNvSpPr txBox="1"/>
          <p:nvPr/>
        </p:nvSpPr>
        <p:spPr>
          <a:xfrm>
            <a:off x="-419527" y="1826121"/>
            <a:ext cx="12611527" cy="830997"/>
          </a:xfrm>
          <a:prstGeom prst="rect">
            <a:avLst/>
          </a:prstGeom>
          <a:noFill/>
        </p:spPr>
        <p:txBody>
          <a:bodyPr wrap="square">
            <a:spAutoFit/>
          </a:bodyPr>
          <a:lstStyle/>
          <a:p>
            <a:pPr lvl="1" algn="just">
              <a:lnSpc>
                <a:spcPct val="100000"/>
              </a:lnSpc>
            </a:pPr>
            <a:r>
              <a:rPr lang="en-US" sz="2400" b="1" dirty="0">
                <a:latin typeface="Georgia" panose="02040502050405020303" pitchFamily="18" charset="0"/>
              </a:rPr>
              <a:t>What is the probability of seeing the output sequence </a:t>
            </a:r>
            <a:r>
              <a:rPr lang="en-US" sz="2400" b="1" dirty="0">
                <a:solidFill>
                  <a:schemeClr val="accent2"/>
                </a:solidFill>
                <a:latin typeface="Georgia" panose="02040502050405020303" pitchFamily="18" charset="0"/>
              </a:rPr>
              <a:t>{</a:t>
            </a:r>
            <a:r>
              <a:rPr lang="en-US" sz="2400" b="1" dirty="0" err="1">
                <a:solidFill>
                  <a:schemeClr val="accent2"/>
                </a:solidFill>
                <a:latin typeface="Georgia" panose="02040502050405020303" pitchFamily="18" charset="0"/>
              </a:rPr>
              <a:t>lem</a:t>
            </a:r>
            <a:r>
              <a:rPr lang="en-US" sz="2400" b="1" dirty="0">
                <a:solidFill>
                  <a:schemeClr val="accent2"/>
                </a:solidFill>
                <a:latin typeface="Georgia" panose="02040502050405020303" pitchFamily="18" charset="0"/>
              </a:rPr>
              <a:t>, </a:t>
            </a:r>
            <a:r>
              <a:rPr lang="en-US" sz="2400" b="1" dirty="0" err="1">
                <a:solidFill>
                  <a:schemeClr val="accent2"/>
                </a:solidFill>
                <a:latin typeface="Georgia" panose="02040502050405020303" pitchFamily="18" charset="0"/>
              </a:rPr>
              <a:t>ice-t</a:t>
            </a:r>
            <a:r>
              <a:rPr lang="en-US" sz="2400" b="1" dirty="0">
                <a:solidFill>
                  <a:schemeClr val="accent2"/>
                </a:solidFill>
                <a:latin typeface="Georgia" panose="02040502050405020303" pitchFamily="18" charset="0"/>
              </a:rPr>
              <a:t>, cola} </a:t>
            </a:r>
            <a:r>
              <a:rPr lang="en-US" sz="2400" b="1" dirty="0">
                <a:latin typeface="Georgia" panose="02040502050405020303" pitchFamily="18" charset="0"/>
              </a:rPr>
              <a:t>if the machine always starts off in the cola preferring state?</a:t>
            </a:r>
          </a:p>
        </p:txBody>
      </p:sp>
      <p:sp>
        <p:nvSpPr>
          <p:cNvPr id="2" name="TextBox 1">
            <a:extLst>
              <a:ext uri="{FF2B5EF4-FFF2-40B4-BE49-F238E27FC236}">
                <a16:creationId xmlns:a16="http://schemas.microsoft.com/office/drawing/2014/main" id="{6927D8B1-1978-0DC9-EC75-6296C19EB0A6}"/>
              </a:ext>
            </a:extLst>
          </p:cNvPr>
          <p:cNvSpPr txBox="1"/>
          <p:nvPr/>
        </p:nvSpPr>
        <p:spPr>
          <a:xfrm>
            <a:off x="1621733"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3" name="TextBox 2">
            <a:extLst>
              <a:ext uri="{FF2B5EF4-FFF2-40B4-BE49-F238E27FC236}">
                <a16:creationId xmlns:a16="http://schemas.microsoft.com/office/drawing/2014/main" id="{427F6B87-FEE0-C9B3-A514-07947A83734F}"/>
              </a:ext>
            </a:extLst>
          </p:cNvPr>
          <p:cNvSpPr txBox="1"/>
          <p:nvPr/>
        </p:nvSpPr>
        <p:spPr>
          <a:xfrm>
            <a:off x="4473693"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4" name="TextBox 3">
            <a:extLst>
              <a:ext uri="{FF2B5EF4-FFF2-40B4-BE49-F238E27FC236}">
                <a16:creationId xmlns:a16="http://schemas.microsoft.com/office/drawing/2014/main" id="{68DA661E-5FF9-8961-2C02-CB72DBD87240}"/>
              </a:ext>
            </a:extLst>
          </p:cNvPr>
          <p:cNvSpPr txBox="1"/>
          <p:nvPr/>
        </p:nvSpPr>
        <p:spPr>
          <a:xfrm>
            <a:off x="7303779"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6" name="TextBox 5">
            <a:extLst>
              <a:ext uri="{FF2B5EF4-FFF2-40B4-BE49-F238E27FC236}">
                <a16:creationId xmlns:a16="http://schemas.microsoft.com/office/drawing/2014/main" id="{3EFA624D-C9A1-C3E0-25EA-C3D5955F3181}"/>
              </a:ext>
            </a:extLst>
          </p:cNvPr>
          <p:cNvSpPr txBox="1"/>
          <p:nvPr/>
        </p:nvSpPr>
        <p:spPr>
          <a:xfrm>
            <a:off x="10125687" y="3623893"/>
            <a:ext cx="486271" cy="369332"/>
          </a:xfrm>
          <a:prstGeom prst="rect">
            <a:avLst/>
          </a:prstGeom>
          <a:noFill/>
        </p:spPr>
        <p:txBody>
          <a:bodyPr wrap="square" rtlCol="0">
            <a:spAutoFit/>
          </a:bodyPr>
          <a:lstStyle/>
          <a:p>
            <a:r>
              <a:rPr lang="en-IN" dirty="0">
                <a:latin typeface="Georgia" panose="02040502050405020303" pitchFamily="18" charset="0"/>
              </a:rPr>
              <a:t>CP</a:t>
            </a:r>
          </a:p>
        </p:txBody>
      </p:sp>
      <p:cxnSp>
        <p:nvCxnSpPr>
          <p:cNvPr id="8" name="Straight Arrow Connector 7">
            <a:extLst>
              <a:ext uri="{FF2B5EF4-FFF2-40B4-BE49-F238E27FC236}">
                <a16:creationId xmlns:a16="http://schemas.microsoft.com/office/drawing/2014/main" id="{14BB04C9-DA3E-62D1-405A-C20D7B2C664F}"/>
              </a:ext>
            </a:extLst>
          </p:cNvPr>
          <p:cNvCxnSpPr>
            <a:stCxn id="2" idx="3"/>
            <a:endCxn id="3" idx="1"/>
          </p:cNvCxnSpPr>
          <p:nvPr/>
        </p:nvCxnSpPr>
        <p:spPr>
          <a:xfrm>
            <a:off x="2108004" y="3779841"/>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357102-46DC-AF17-A5E4-8A5A126D35D1}"/>
              </a:ext>
            </a:extLst>
          </p:cNvPr>
          <p:cNvCxnSpPr/>
          <p:nvPr/>
        </p:nvCxnSpPr>
        <p:spPr>
          <a:xfrm>
            <a:off x="4959964" y="3779841"/>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9D832D-1FB6-2FF3-1EA3-D52355EC9955}"/>
              </a:ext>
            </a:extLst>
          </p:cNvPr>
          <p:cNvCxnSpPr/>
          <p:nvPr/>
        </p:nvCxnSpPr>
        <p:spPr>
          <a:xfrm>
            <a:off x="7775024" y="3797613"/>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3EAE33-2299-7FAA-9DB9-B1B5D3FAEDAC}"/>
              </a:ext>
            </a:extLst>
          </p:cNvPr>
          <p:cNvSpPr txBox="1"/>
          <p:nvPr/>
        </p:nvSpPr>
        <p:spPr>
          <a:xfrm>
            <a:off x="1682572"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12" name="TextBox 11">
            <a:extLst>
              <a:ext uri="{FF2B5EF4-FFF2-40B4-BE49-F238E27FC236}">
                <a16:creationId xmlns:a16="http://schemas.microsoft.com/office/drawing/2014/main" id="{65C56D2D-2846-7A0B-415D-938A90F95BDF}"/>
              </a:ext>
            </a:extLst>
          </p:cNvPr>
          <p:cNvSpPr txBox="1"/>
          <p:nvPr/>
        </p:nvSpPr>
        <p:spPr>
          <a:xfrm>
            <a:off x="4534532"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29" name="TextBox 28">
            <a:extLst>
              <a:ext uri="{FF2B5EF4-FFF2-40B4-BE49-F238E27FC236}">
                <a16:creationId xmlns:a16="http://schemas.microsoft.com/office/drawing/2014/main" id="{4C0CA6F5-B31B-70FD-3884-7CA4AC14A2BD}"/>
              </a:ext>
            </a:extLst>
          </p:cNvPr>
          <p:cNvSpPr txBox="1"/>
          <p:nvPr/>
        </p:nvSpPr>
        <p:spPr>
          <a:xfrm>
            <a:off x="7364618"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31" name="TextBox 30">
            <a:extLst>
              <a:ext uri="{FF2B5EF4-FFF2-40B4-BE49-F238E27FC236}">
                <a16:creationId xmlns:a16="http://schemas.microsoft.com/office/drawing/2014/main" id="{9B1C7B2D-553C-F046-C823-3FB7007BAA86}"/>
              </a:ext>
            </a:extLst>
          </p:cNvPr>
          <p:cNvSpPr txBox="1"/>
          <p:nvPr/>
        </p:nvSpPr>
        <p:spPr>
          <a:xfrm>
            <a:off x="10186526" y="5098809"/>
            <a:ext cx="486271" cy="369332"/>
          </a:xfrm>
          <a:prstGeom prst="rect">
            <a:avLst/>
          </a:prstGeom>
          <a:noFill/>
        </p:spPr>
        <p:txBody>
          <a:bodyPr wrap="square" rtlCol="0">
            <a:spAutoFit/>
          </a:bodyPr>
          <a:lstStyle/>
          <a:p>
            <a:r>
              <a:rPr lang="en-IN" dirty="0">
                <a:latin typeface="Georgia" panose="02040502050405020303" pitchFamily="18" charset="0"/>
              </a:rPr>
              <a:t>IP</a:t>
            </a:r>
          </a:p>
        </p:txBody>
      </p:sp>
      <p:cxnSp>
        <p:nvCxnSpPr>
          <p:cNvPr id="40" name="Straight Arrow Connector 39">
            <a:extLst>
              <a:ext uri="{FF2B5EF4-FFF2-40B4-BE49-F238E27FC236}">
                <a16:creationId xmlns:a16="http://schemas.microsoft.com/office/drawing/2014/main" id="{4ABF84A2-E194-A557-B1C9-1854D0A6AAB3}"/>
              </a:ext>
            </a:extLst>
          </p:cNvPr>
          <p:cNvCxnSpPr>
            <a:stCxn id="11" idx="3"/>
            <a:endCxn id="12" idx="1"/>
          </p:cNvCxnSpPr>
          <p:nvPr/>
        </p:nvCxnSpPr>
        <p:spPr>
          <a:xfrm>
            <a:off x="2168843" y="5254757"/>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B5E97DA-CCAE-9290-8946-BEDEA4B4B6B8}"/>
              </a:ext>
            </a:extLst>
          </p:cNvPr>
          <p:cNvCxnSpPr/>
          <p:nvPr/>
        </p:nvCxnSpPr>
        <p:spPr>
          <a:xfrm>
            <a:off x="5020803" y="5254757"/>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3AABF52-6434-033E-C6A7-EDCFDF5401B4}"/>
              </a:ext>
            </a:extLst>
          </p:cNvPr>
          <p:cNvCxnSpPr/>
          <p:nvPr/>
        </p:nvCxnSpPr>
        <p:spPr>
          <a:xfrm>
            <a:off x="7835863" y="5272529"/>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1432294-9C84-3767-A4AD-C5C0AE1F9E97}"/>
              </a:ext>
            </a:extLst>
          </p:cNvPr>
          <p:cNvCxnSpPr>
            <a:cxnSpLocks/>
            <a:stCxn id="11" idx="3"/>
            <a:endCxn id="3" idx="1"/>
          </p:cNvCxnSpPr>
          <p:nvPr/>
        </p:nvCxnSpPr>
        <p:spPr>
          <a:xfrm flipV="1">
            <a:off x="2168843" y="3779841"/>
            <a:ext cx="2304850"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5A2F0BB-06F5-8F1D-2131-4CEBA64FD145}"/>
              </a:ext>
            </a:extLst>
          </p:cNvPr>
          <p:cNvCxnSpPr>
            <a:cxnSpLocks/>
            <a:endCxn id="4" idx="1"/>
          </p:cNvCxnSpPr>
          <p:nvPr/>
        </p:nvCxnSpPr>
        <p:spPr>
          <a:xfrm flipV="1">
            <a:off x="5020803" y="3779841"/>
            <a:ext cx="2282976" cy="143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0580CB0-E622-2DC8-6FC8-A815095AFF1A}"/>
              </a:ext>
            </a:extLst>
          </p:cNvPr>
          <p:cNvCxnSpPr>
            <a:cxnSpLocks/>
          </p:cNvCxnSpPr>
          <p:nvPr/>
        </p:nvCxnSpPr>
        <p:spPr>
          <a:xfrm flipV="1">
            <a:off x="7835863" y="3807039"/>
            <a:ext cx="2304850"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7D91E3B-E92E-D492-272B-DDA6D6113A20}"/>
              </a:ext>
            </a:extLst>
          </p:cNvPr>
          <p:cNvCxnSpPr>
            <a:cxnSpLocks/>
            <a:stCxn id="2" idx="3"/>
            <a:endCxn id="12" idx="1"/>
          </p:cNvCxnSpPr>
          <p:nvPr/>
        </p:nvCxnSpPr>
        <p:spPr>
          <a:xfrm>
            <a:off x="2108004" y="3779841"/>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82AE998-97CD-247C-93C9-DE3EFD974005}"/>
              </a:ext>
            </a:extLst>
          </p:cNvPr>
          <p:cNvCxnSpPr>
            <a:cxnSpLocks/>
          </p:cNvCxnSpPr>
          <p:nvPr/>
        </p:nvCxnSpPr>
        <p:spPr>
          <a:xfrm>
            <a:off x="4959964" y="3796587"/>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78ADF64-8455-A20A-06FB-C44C173956E3}"/>
              </a:ext>
            </a:extLst>
          </p:cNvPr>
          <p:cNvCxnSpPr>
            <a:cxnSpLocks/>
          </p:cNvCxnSpPr>
          <p:nvPr/>
        </p:nvCxnSpPr>
        <p:spPr>
          <a:xfrm>
            <a:off x="7775024" y="3796587"/>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DC5F0E7-A357-EFBE-DB56-619033843381}"/>
              </a:ext>
            </a:extLst>
          </p:cNvPr>
          <p:cNvSpPr txBox="1"/>
          <p:nvPr/>
        </p:nvSpPr>
        <p:spPr>
          <a:xfrm>
            <a:off x="2971925" y="2618220"/>
            <a:ext cx="637845" cy="369332"/>
          </a:xfrm>
          <a:prstGeom prst="rect">
            <a:avLst/>
          </a:prstGeom>
          <a:noFill/>
        </p:spPr>
        <p:txBody>
          <a:bodyPr wrap="square" rtlCol="0">
            <a:spAutoFit/>
          </a:bodyPr>
          <a:lstStyle/>
          <a:p>
            <a:r>
              <a:rPr lang="en-IN" dirty="0">
                <a:solidFill>
                  <a:schemeClr val="accent2"/>
                </a:solidFill>
                <a:latin typeface="Georgia" panose="02040502050405020303" pitchFamily="18" charset="0"/>
              </a:rPr>
              <a:t>Lem</a:t>
            </a:r>
          </a:p>
        </p:txBody>
      </p:sp>
      <p:sp>
        <p:nvSpPr>
          <p:cNvPr id="73" name="TextBox 72">
            <a:extLst>
              <a:ext uri="{FF2B5EF4-FFF2-40B4-BE49-F238E27FC236}">
                <a16:creationId xmlns:a16="http://schemas.microsoft.com/office/drawing/2014/main" id="{BC0F7E5D-1541-46F0-FD87-DAB62405F196}"/>
              </a:ext>
            </a:extLst>
          </p:cNvPr>
          <p:cNvSpPr txBox="1"/>
          <p:nvPr/>
        </p:nvSpPr>
        <p:spPr>
          <a:xfrm>
            <a:off x="5982705" y="2618478"/>
            <a:ext cx="724243" cy="369332"/>
          </a:xfrm>
          <a:prstGeom prst="rect">
            <a:avLst/>
          </a:prstGeom>
          <a:noFill/>
        </p:spPr>
        <p:txBody>
          <a:bodyPr wrap="square" rtlCol="0">
            <a:spAutoFit/>
          </a:bodyPr>
          <a:lstStyle/>
          <a:p>
            <a:r>
              <a:rPr lang="en-IN" dirty="0" err="1">
                <a:solidFill>
                  <a:schemeClr val="accent2"/>
                </a:solidFill>
                <a:latin typeface="Georgia" panose="02040502050405020303" pitchFamily="18" charset="0"/>
              </a:rPr>
              <a:t>Ice-t</a:t>
            </a:r>
            <a:endParaRPr lang="en-IN" dirty="0">
              <a:solidFill>
                <a:schemeClr val="accent2"/>
              </a:solidFill>
              <a:latin typeface="Georgia" panose="02040502050405020303" pitchFamily="18" charset="0"/>
            </a:endParaRPr>
          </a:p>
        </p:txBody>
      </p:sp>
      <p:sp>
        <p:nvSpPr>
          <p:cNvPr id="74" name="TextBox 73">
            <a:extLst>
              <a:ext uri="{FF2B5EF4-FFF2-40B4-BE49-F238E27FC236}">
                <a16:creationId xmlns:a16="http://schemas.microsoft.com/office/drawing/2014/main" id="{6F30F881-9B97-2A42-B550-85C61F284AB9}"/>
              </a:ext>
            </a:extLst>
          </p:cNvPr>
          <p:cNvSpPr txBox="1"/>
          <p:nvPr/>
        </p:nvSpPr>
        <p:spPr>
          <a:xfrm>
            <a:off x="8957868" y="2620641"/>
            <a:ext cx="637845" cy="369332"/>
          </a:xfrm>
          <a:prstGeom prst="rect">
            <a:avLst/>
          </a:prstGeom>
          <a:noFill/>
        </p:spPr>
        <p:txBody>
          <a:bodyPr wrap="square" rtlCol="0">
            <a:spAutoFit/>
          </a:bodyPr>
          <a:lstStyle/>
          <a:p>
            <a:r>
              <a:rPr lang="en-IN" dirty="0">
                <a:solidFill>
                  <a:schemeClr val="accent2"/>
                </a:solidFill>
                <a:latin typeface="Georgia" panose="02040502050405020303" pitchFamily="18" charset="0"/>
              </a:rPr>
              <a:t>Cola</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317A2B2-5D7E-E132-0549-AC8955B35F13}"/>
                  </a:ext>
                </a:extLst>
              </p:cNvPr>
              <p:cNvSpPr txBox="1"/>
              <p:nvPr/>
            </p:nvSpPr>
            <p:spPr>
              <a:xfrm rot="18978866">
                <a:off x="1190177" y="5678194"/>
                <a:ext cx="132836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US" sz="1800" b="1" i="1" dirty="0" smtClean="0">
                              <a:solidFill>
                                <a:srgbClr val="00B050"/>
                              </a:solidFill>
                              <a:latin typeface="Cambria Math" panose="02040503050406030204" pitchFamily="18" charset="0"/>
                              <a:ea typeface="Cambria Math" panose="02040503050406030204" pitchFamily="18" charset="0"/>
                            </a:rPr>
                            <m:t>𝜶</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𝟏</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oMath>
                  </m:oMathPara>
                </a14:m>
                <a:endParaRPr lang="en-IN" b="1" dirty="0">
                  <a:solidFill>
                    <a:srgbClr val="00B050"/>
                  </a:solidFill>
                </a:endParaRPr>
              </a:p>
            </p:txBody>
          </p:sp>
        </mc:Choice>
        <mc:Fallback xmlns="">
          <p:sp>
            <p:nvSpPr>
              <p:cNvPr id="75" name="TextBox 74">
                <a:extLst>
                  <a:ext uri="{FF2B5EF4-FFF2-40B4-BE49-F238E27FC236}">
                    <a16:creationId xmlns:a16="http://schemas.microsoft.com/office/drawing/2014/main" id="{F317A2B2-5D7E-E132-0549-AC8955B35F13}"/>
                  </a:ext>
                </a:extLst>
              </p:cNvPr>
              <p:cNvSpPr txBox="1">
                <a:spLocks noRot="1" noChangeAspect="1" noMove="1" noResize="1" noEditPoints="1" noAdjustHandles="1" noChangeArrowheads="1" noChangeShapeType="1" noTextEdit="1"/>
              </p:cNvSpPr>
              <p:nvPr/>
            </p:nvSpPr>
            <p:spPr>
              <a:xfrm rot="18978866">
                <a:off x="1190177" y="5678194"/>
                <a:ext cx="1328365"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47D974F-648B-560F-9BD6-AF2E2C14F699}"/>
                  </a:ext>
                </a:extLst>
              </p:cNvPr>
              <p:cNvSpPr txBox="1"/>
              <p:nvPr/>
            </p:nvSpPr>
            <p:spPr>
              <a:xfrm rot="19115959">
                <a:off x="4514563" y="2974903"/>
                <a:ext cx="17984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US" sz="1800" b="1" i="1" dirty="0" smtClean="0">
                              <a:solidFill>
                                <a:srgbClr val="00B050"/>
                              </a:solidFill>
                              <a:latin typeface="Cambria Math" panose="02040503050406030204" pitchFamily="18" charset="0"/>
                              <a:ea typeface="Cambria Math" panose="02040503050406030204" pitchFamily="18" charset="0"/>
                            </a:rPr>
                            <m:t>𝜶</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𝟐</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𝟐𝟏</m:t>
                      </m:r>
                    </m:oMath>
                  </m:oMathPara>
                </a14:m>
                <a:endParaRPr lang="en-IN" b="1" dirty="0">
                  <a:solidFill>
                    <a:srgbClr val="00B050"/>
                  </a:solidFill>
                </a:endParaRPr>
              </a:p>
            </p:txBody>
          </p:sp>
        </mc:Choice>
        <mc:Fallback xmlns="">
          <p:sp>
            <p:nvSpPr>
              <p:cNvPr id="76" name="TextBox 75">
                <a:extLst>
                  <a:ext uri="{FF2B5EF4-FFF2-40B4-BE49-F238E27FC236}">
                    <a16:creationId xmlns:a16="http://schemas.microsoft.com/office/drawing/2014/main" id="{447D974F-648B-560F-9BD6-AF2E2C14F699}"/>
                  </a:ext>
                </a:extLst>
              </p:cNvPr>
              <p:cNvSpPr txBox="1">
                <a:spLocks noRot="1" noChangeAspect="1" noMove="1" noResize="1" noEditPoints="1" noAdjustHandles="1" noChangeArrowheads="1" noChangeShapeType="1" noTextEdit="1"/>
              </p:cNvSpPr>
              <p:nvPr/>
            </p:nvSpPr>
            <p:spPr>
              <a:xfrm rot="19115959">
                <a:off x="4514563" y="2974903"/>
                <a:ext cx="1798432"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941B4-529D-FF5E-CA59-BDD6C6095A93}"/>
                  </a:ext>
                </a:extLst>
              </p:cNvPr>
              <p:cNvSpPr txBox="1"/>
              <p:nvPr/>
            </p:nvSpPr>
            <p:spPr>
              <a:xfrm rot="19255379">
                <a:off x="7184957" y="2857469"/>
                <a:ext cx="215141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US" sz="1800" b="1" i="1" dirty="0" smtClean="0">
                              <a:solidFill>
                                <a:srgbClr val="00B050"/>
                              </a:solidFill>
                              <a:latin typeface="Cambria Math" panose="02040503050406030204" pitchFamily="18" charset="0"/>
                              <a:ea typeface="Cambria Math" panose="02040503050406030204" pitchFamily="18" charset="0"/>
                            </a:rPr>
                            <m:t>𝜶</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𝟑</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𝟎𝟒𝟔𝟐</m:t>
                      </m:r>
                    </m:oMath>
                  </m:oMathPara>
                </a14:m>
                <a:endParaRPr lang="en-IN" b="1" dirty="0">
                  <a:solidFill>
                    <a:srgbClr val="00B050"/>
                  </a:solidFill>
                </a:endParaRPr>
              </a:p>
            </p:txBody>
          </p:sp>
        </mc:Choice>
        <mc:Fallback xmlns="">
          <p:sp>
            <p:nvSpPr>
              <p:cNvPr id="77" name="TextBox 76">
                <a:extLst>
                  <a:ext uri="{FF2B5EF4-FFF2-40B4-BE49-F238E27FC236}">
                    <a16:creationId xmlns:a16="http://schemas.microsoft.com/office/drawing/2014/main" id="{9BF941B4-529D-FF5E-CA59-BDD6C6095A93}"/>
                  </a:ext>
                </a:extLst>
              </p:cNvPr>
              <p:cNvSpPr txBox="1">
                <a:spLocks noRot="1" noChangeAspect="1" noMove="1" noResize="1" noEditPoints="1" noAdjustHandles="1" noChangeArrowheads="1" noChangeShapeType="1" noTextEdit="1"/>
              </p:cNvSpPr>
              <p:nvPr/>
            </p:nvSpPr>
            <p:spPr>
              <a:xfrm rot="19255379">
                <a:off x="7184957" y="2857469"/>
                <a:ext cx="2151415" cy="369332"/>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859B04E-5419-2771-173C-9B4ED7ED0FB3}"/>
                  </a:ext>
                </a:extLst>
              </p:cNvPr>
              <p:cNvSpPr txBox="1"/>
              <p:nvPr/>
            </p:nvSpPr>
            <p:spPr>
              <a:xfrm rot="19518342">
                <a:off x="10009351" y="2919474"/>
                <a:ext cx="23838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US" sz="1800" b="1" i="1" dirty="0" smtClean="0">
                              <a:solidFill>
                                <a:srgbClr val="00B050"/>
                              </a:solidFill>
                              <a:latin typeface="Cambria Math" panose="02040503050406030204" pitchFamily="18" charset="0"/>
                              <a:ea typeface="Cambria Math" panose="02040503050406030204" pitchFamily="18" charset="0"/>
                            </a:rPr>
                            <m:t>𝜶</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𝟒</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𝟎𝟐𝟏𝟐𝟗</m:t>
                      </m:r>
                    </m:oMath>
                  </m:oMathPara>
                </a14:m>
                <a:endParaRPr lang="en-IN" b="1" dirty="0">
                  <a:solidFill>
                    <a:srgbClr val="00B050"/>
                  </a:solidFill>
                </a:endParaRPr>
              </a:p>
            </p:txBody>
          </p:sp>
        </mc:Choice>
        <mc:Fallback xmlns="">
          <p:sp>
            <p:nvSpPr>
              <p:cNvPr id="78" name="TextBox 77">
                <a:extLst>
                  <a:ext uri="{FF2B5EF4-FFF2-40B4-BE49-F238E27FC236}">
                    <a16:creationId xmlns:a16="http://schemas.microsoft.com/office/drawing/2014/main" id="{3859B04E-5419-2771-173C-9B4ED7ED0FB3}"/>
                  </a:ext>
                </a:extLst>
              </p:cNvPr>
              <p:cNvSpPr txBox="1">
                <a:spLocks noRot="1" noChangeAspect="1" noMove="1" noResize="1" noEditPoints="1" noAdjustHandles="1" noChangeArrowheads="1" noChangeShapeType="1" noTextEdit="1"/>
              </p:cNvSpPr>
              <p:nvPr/>
            </p:nvSpPr>
            <p:spPr>
              <a:xfrm rot="19518342">
                <a:off x="10009351" y="2919474"/>
                <a:ext cx="2383889" cy="369332"/>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991B950-A7DE-E903-36DB-AC1C22CE914A}"/>
                  </a:ext>
                </a:extLst>
              </p:cNvPr>
              <p:cNvSpPr txBox="1"/>
              <p:nvPr/>
            </p:nvSpPr>
            <p:spPr>
              <a:xfrm rot="19944600">
                <a:off x="3437583" y="5594606"/>
                <a:ext cx="173420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US" sz="1800" b="1" i="1" dirty="0" smtClean="0">
                              <a:solidFill>
                                <a:srgbClr val="00B050"/>
                              </a:solidFill>
                              <a:latin typeface="Cambria Math" panose="02040503050406030204" pitchFamily="18" charset="0"/>
                              <a:ea typeface="Cambria Math" panose="02040503050406030204" pitchFamily="18" charset="0"/>
                            </a:rPr>
                            <m:t>𝜶</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𝟐</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𝟎𝟗</m:t>
                      </m:r>
                    </m:oMath>
                  </m:oMathPara>
                </a14:m>
                <a:endParaRPr lang="en-IN" b="1" dirty="0">
                  <a:solidFill>
                    <a:srgbClr val="00B050"/>
                  </a:solidFill>
                </a:endParaRPr>
              </a:p>
            </p:txBody>
          </p:sp>
        </mc:Choice>
        <mc:Fallback xmlns="">
          <p:sp>
            <p:nvSpPr>
              <p:cNvPr id="79" name="TextBox 78">
                <a:extLst>
                  <a:ext uri="{FF2B5EF4-FFF2-40B4-BE49-F238E27FC236}">
                    <a16:creationId xmlns:a16="http://schemas.microsoft.com/office/drawing/2014/main" id="{0991B950-A7DE-E903-36DB-AC1C22CE914A}"/>
                  </a:ext>
                </a:extLst>
              </p:cNvPr>
              <p:cNvSpPr txBox="1">
                <a:spLocks noRot="1" noChangeAspect="1" noMove="1" noResize="1" noEditPoints="1" noAdjustHandles="1" noChangeArrowheads="1" noChangeShapeType="1" noTextEdit="1"/>
              </p:cNvSpPr>
              <p:nvPr/>
            </p:nvSpPr>
            <p:spPr>
              <a:xfrm rot="19944600">
                <a:off x="3437583" y="5594606"/>
                <a:ext cx="1734203" cy="369332"/>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FCF4966-ECFD-0257-E53D-D6B66AA43DC0}"/>
                  </a:ext>
                </a:extLst>
              </p:cNvPr>
              <p:cNvSpPr txBox="1"/>
              <p:nvPr/>
            </p:nvSpPr>
            <p:spPr>
              <a:xfrm rot="19944600">
                <a:off x="5880546" y="5627490"/>
                <a:ext cx="221376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US" sz="1800" b="1" i="1" dirty="0" smtClean="0">
                              <a:solidFill>
                                <a:srgbClr val="00B050"/>
                              </a:solidFill>
                              <a:latin typeface="Cambria Math" panose="02040503050406030204" pitchFamily="18" charset="0"/>
                              <a:ea typeface="Cambria Math" panose="02040503050406030204" pitchFamily="18" charset="0"/>
                            </a:rPr>
                            <m:t>𝜶</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𝟑</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𝟎𝟑𝟕𝟖</m:t>
                      </m:r>
                    </m:oMath>
                  </m:oMathPara>
                </a14:m>
                <a:endParaRPr lang="en-IN" b="1" dirty="0">
                  <a:solidFill>
                    <a:srgbClr val="00B050"/>
                  </a:solidFill>
                </a:endParaRPr>
              </a:p>
            </p:txBody>
          </p:sp>
        </mc:Choice>
        <mc:Fallback xmlns="">
          <p:sp>
            <p:nvSpPr>
              <p:cNvPr id="80" name="TextBox 79">
                <a:extLst>
                  <a:ext uri="{FF2B5EF4-FFF2-40B4-BE49-F238E27FC236}">
                    <a16:creationId xmlns:a16="http://schemas.microsoft.com/office/drawing/2014/main" id="{CFCF4966-ECFD-0257-E53D-D6B66AA43DC0}"/>
                  </a:ext>
                </a:extLst>
              </p:cNvPr>
              <p:cNvSpPr txBox="1">
                <a:spLocks noRot="1" noChangeAspect="1" noMove="1" noResize="1" noEditPoints="1" noAdjustHandles="1" noChangeArrowheads="1" noChangeShapeType="1" noTextEdit="1"/>
              </p:cNvSpPr>
              <p:nvPr/>
            </p:nvSpPr>
            <p:spPr>
              <a:xfrm rot="19944600">
                <a:off x="5880546" y="5627490"/>
                <a:ext cx="2213761" cy="369332"/>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3AF071-4914-AC95-2856-8318BCF92474}"/>
                  </a:ext>
                </a:extLst>
              </p:cNvPr>
              <p:cNvSpPr txBox="1"/>
              <p:nvPr/>
            </p:nvSpPr>
            <p:spPr>
              <a:xfrm rot="19944600">
                <a:off x="8482193" y="5698869"/>
                <a:ext cx="219547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US" sz="1800" b="1" i="1" dirty="0" smtClean="0">
                              <a:solidFill>
                                <a:srgbClr val="00B050"/>
                              </a:solidFill>
                              <a:latin typeface="Cambria Math" panose="02040503050406030204" pitchFamily="18" charset="0"/>
                              <a:ea typeface="Cambria Math" panose="02040503050406030204" pitchFamily="18" charset="0"/>
                            </a:rPr>
                            <m:t>𝜶</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𝟒</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𝟎𝟏𝟎𝟐𝟎</m:t>
                      </m:r>
                    </m:oMath>
                  </m:oMathPara>
                </a14:m>
                <a:endParaRPr lang="en-IN" b="1" dirty="0">
                  <a:solidFill>
                    <a:srgbClr val="00B050"/>
                  </a:solidFill>
                </a:endParaRPr>
              </a:p>
            </p:txBody>
          </p:sp>
        </mc:Choice>
        <mc:Fallback xmlns="">
          <p:sp>
            <p:nvSpPr>
              <p:cNvPr id="81" name="TextBox 80">
                <a:extLst>
                  <a:ext uri="{FF2B5EF4-FFF2-40B4-BE49-F238E27FC236}">
                    <a16:creationId xmlns:a16="http://schemas.microsoft.com/office/drawing/2014/main" id="{313AF071-4914-AC95-2856-8318BCF92474}"/>
                  </a:ext>
                </a:extLst>
              </p:cNvPr>
              <p:cNvSpPr txBox="1">
                <a:spLocks noRot="1" noChangeAspect="1" noMove="1" noResize="1" noEditPoints="1" noAdjustHandles="1" noChangeArrowheads="1" noChangeShapeType="1" noTextEdit="1"/>
              </p:cNvSpPr>
              <p:nvPr/>
            </p:nvSpPr>
            <p:spPr>
              <a:xfrm rot="19944600">
                <a:off x="8482193" y="5698869"/>
                <a:ext cx="2195476" cy="369332"/>
              </a:xfrm>
              <a:prstGeom prst="rect">
                <a:avLst/>
              </a:prstGeom>
              <a:blipFill>
                <a:blip r:embed="rId13"/>
                <a:stretch>
                  <a:fillRect/>
                </a:stretch>
              </a:blipFill>
            </p:spPr>
            <p:txBody>
              <a:bodyPr/>
              <a:lstStyle/>
              <a:p>
                <a:r>
                  <a:rPr lang="en-IN">
                    <a:noFill/>
                  </a:rPr>
                  <a:t> </a:t>
                </a:r>
              </a:p>
            </p:txBody>
          </p:sp>
        </mc:Fallback>
      </mc:AlternateContent>
      <p:sp>
        <p:nvSpPr>
          <p:cNvPr id="82" name="Rectangle 81">
            <a:extLst>
              <a:ext uri="{FF2B5EF4-FFF2-40B4-BE49-F238E27FC236}">
                <a16:creationId xmlns:a16="http://schemas.microsoft.com/office/drawing/2014/main" id="{5C174AEC-9527-331C-F9DD-A61E1492B2A3}"/>
              </a:ext>
            </a:extLst>
          </p:cNvPr>
          <p:cNvSpPr/>
          <p:nvPr/>
        </p:nvSpPr>
        <p:spPr>
          <a:xfrm rot="18908646">
            <a:off x="858493" y="3276388"/>
            <a:ext cx="1330487" cy="4021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Arrow: Right 82">
            <a:extLst>
              <a:ext uri="{FF2B5EF4-FFF2-40B4-BE49-F238E27FC236}">
                <a16:creationId xmlns:a16="http://schemas.microsoft.com/office/drawing/2014/main" id="{95E22C5D-5837-CAE0-DD69-8F219148044C}"/>
              </a:ext>
            </a:extLst>
          </p:cNvPr>
          <p:cNvSpPr/>
          <p:nvPr/>
        </p:nvSpPr>
        <p:spPr>
          <a:xfrm rot="19865037">
            <a:off x="1849838" y="3252941"/>
            <a:ext cx="1427759" cy="813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a16="http://schemas.microsoft.com/office/drawing/2014/main" id="{2188CF25-6767-8822-446C-2CAA39E8A8A9}"/>
              </a:ext>
            </a:extLst>
          </p:cNvPr>
          <p:cNvSpPr/>
          <p:nvPr/>
        </p:nvSpPr>
        <p:spPr>
          <a:xfrm>
            <a:off x="4492156" y="3628619"/>
            <a:ext cx="428843" cy="2871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34FC02A3-08E5-96BA-E119-3C35CCCA912B}"/>
                  </a:ext>
                </a:extLst>
              </p:cNvPr>
              <p:cNvSpPr txBox="1"/>
              <p:nvPr/>
            </p:nvSpPr>
            <p:spPr>
              <a:xfrm>
                <a:off x="2899732" y="3435580"/>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0.7</m:t>
                      </m:r>
                    </m:oMath>
                  </m:oMathPara>
                </a14:m>
                <a:endParaRPr lang="en-IN" dirty="0"/>
              </a:p>
            </p:txBody>
          </p:sp>
        </mc:Choice>
        <mc:Fallback xmlns="">
          <p:sp>
            <p:nvSpPr>
              <p:cNvPr id="85" name="TextBox 84">
                <a:extLst>
                  <a:ext uri="{FF2B5EF4-FFF2-40B4-BE49-F238E27FC236}">
                    <a16:creationId xmlns:a16="http://schemas.microsoft.com/office/drawing/2014/main" id="{34FC02A3-08E5-96BA-E119-3C35CCCA912B}"/>
                  </a:ext>
                </a:extLst>
              </p:cNvPr>
              <p:cNvSpPr txBox="1">
                <a:spLocks noRot="1" noChangeAspect="1" noMove="1" noResize="1" noEditPoints="1" noAdjustHandles="1" noChangeArrowheads="1" noChangeShapeType="1" noTextEdit="1"/>
              </p:cNvSpPr>
              <p:nvPr/>
            </p:nvSpPr>
            <p:spPr>
              <a:xfrm>
                <a:off x="2899732" y="3435580"/>
                <a:ext cx="628774" cy="369332"/>
              </a:xfrm>
              <a:prstGeom prst="rect">
                <a:avLst/>
              </a:prstGeom>
              <a:blipFill>
                <a:blip r:embed="rId14"/>
                <a:stretch>
                  <a:fillRect l="-58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24FD0D9-D0C0-31C3-62AD-C35547944C14}"/>
                  </a:ext>
                </a:extLst>
              </p:cNvPr>
              <p:cNvSpPr txBox="1"/>
              <p:nvPr/>
            </p:nvSpPr>
            <p:spPr>
              <a:xfrm>
                <a:off x="2642441" y="3437978"/>
                <a:ext cx="239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Cambria Math" panose="02040503050406030204" pitchFamily="18" charset="0"/>
                        </a:rPr>
                        <m:t>1</m:t>
                      </m:r>
                    </m:oMath>
                  </m:oMathPara>
                </a14:m>
                <a:endParaRPr lang="en-IN" dirty="0"/>
              </a:p>
            </p:txBody>
          </p:sp>
        </mc:Choice>
        <mc:Fallback xmlns="">
          <p:sp>
            <p:nvSpPr>
              <p:cNvPr id="89" name="TextBox 88">
                <a:extLst>
                  <a:ext uri="{FF2B5EF4-FFF2-40B4-BE49-F238E27FC236}">
                    <a16:creationId xmlns:a16="http://schemas.microsoft.com/office/drawing/2014/main" id="{524FD0D9-D0C0-31C3-62AD-C35547944C14}"/>
                  </a:ext>
                </a:extLst>
              </p:cNvPr>
              <p:cNvSpPr txBox="1">
                <a:spLocks noRot="1" noChangeAspect="1" noMove="1" noResize="1" noEditPoints="1" noAdjustHandles="1" noChangeArrowheads="1" noChangeShapeType="1" noTextEdit="1"/>
              </p:cNvSpPr>
              <p:nvPr/>
            </p:nvSpPr>
            <p:spPr>
              <a:xfrm>
                <a:off x="2642441" y="3437978"/>
                <a:ext cx="239109" cy="369332"/>
              </a:xfrm>
              <a:prstGeom prst="rect">
                <a:avLst/>
              </a:prstGeom>
              <a:blipFill>
                <a:blip r:embed="rId15"/>
                <a:stretch>
                  <a:fillRect r="-2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9F5BF0F-ADF8-F058-07CE-0248A7D64F1B}"/>
                  </a:ext>
                </a:extLst>
              </p:cNvPr>
              <p:cNvSpPr txBox="1"/>
              <p:nvPr/>
            </p:nvSpPr>
            <p:spPr>
              <a:xfrm>
                <a:off x="3465372" y="3435580"/>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0.3</m:t>
                      </m:r>
                    </m:oMath>
                  </m:oMathPara>
                </a14:m>
                <a:endParaRPr lang="en-IN" dirty="0"/>
              </a:p>
            </p:txBody>
          </p:sp>
        </mc:Choice>
        <mc:Fallback xmlns="">
          <p:sp>
            <p:nvSpPr>
              <p:cNvPr id="90" name="TextBox 89">
                <a:extLst>
                  <a:ext uri="{FF2B5EF4-FFF2-40B4-BE49-F238E27FC236}">
                    <a16:creationId xmlns:a16="http://schemas.microsoft.com/office/drawing/2014/main" id="{69F5BF0F-ADF8-F058-07CE-0248A7D64F1B}"/>
                  </a:ext>
                </a:extLst>
              </p:cNvPr>
              <p:cNvSpPr txBox="1">
                <a:spLocks noRot="1" noChangeAspect="1" noMove="1" noResize="1" noEditPoints="1" noAdjustHandles="1" noChangeArrowheads="1" noChangeShapeType="1" noTextEdit="1"/>
              </p:cNvSpPr>
              <p:nvPr/>
            </p:nvSpPr>
            <p:spPr>
              <a:xfrm>
                <a:off x="3465372" y="3435580"/>
                <a:ext cx="628774" cy="369332"/>
              </a:xfrm>
              <a:prstGeom prst="rect">
                <a:avLst/>
              </a:prstGeom>
              <a:blipFill>
                <a:blip r:embed="rId16"/>
                <a:stretch>
                  <a:fillRect l="-57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4A0E8DE3-4461-F3F9-D393-A785A6130C86}"/>
                  </a:ext>
                </a:extLst>
              </p:cNvPr>
              <p:cNvSpPr txBox="1"/>
              <p:nvPr/>
            </p:nvSpPr>
            <p:spPr>
              <a:xfrm rot="19283117">
                <a:off x="2522886" y="4583152"/>
                <a:ext cx="239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0</m:t>
                      </m:r>
                    </m:oMath>
                  </m:oMathPara>
                </a14:m>
                <a:endParaRPr lang="en-IN" dirty="0"/>
              </a:p>
            </p:txBody>
          </p:sp>
        </mc:Choice>
        <mc:Fallback xmlns="">
          <p:sp>
            <p:nvSpPr>
              <p:cNvPr id="91" name="TextBox 90">
                <a:extLst>
                  <a:ext uri="{FF2B5EF4-FFF2-40B4-BE49-F238E27FC236}">
                    <a16:creationId xmlns:a16="http://schemas.microsoft.com/office/drawing/2014/main" id="{4A0E8DE3-4461-F3F9-D393-A785A6130C86}"/>
                  </a:ext>
                </a:extLst>
              </p:cNvPr>
              <p:cNvSpPr txBox="1">
                <a:spLocks noRot="1" noChangeAspect="1" noMove="1" noResize="1" noEditPoints="1" noAdjustHandles="1" noChangeArrowheads="1" noChangeShapeType="1" noTextEdit="1"/>
              </p:cNvSpPr>
              <p:nvPr/>
            </p:nvSpPr>
            <p:spPr>
              <a:xfrm rot="19283117">
                <a:off x="2522886" y="4583152"/>
                <a:ext cx="239109" cy="369332"/>
              </a:xfrm>
              <a:prstGeom prst="rect">
                <a:avLst/>
              </a:prstGeom>
              <a:blipFill>
                <a:blip r:embed="rId17"/>
                <a:stretch>
                  <a:fillRect r="-7246"/>
                </a:stretch>
              </a:blipFill>
            </p:spPr>
            <p:txBody>
              <a:bodyPr/>
              <a:lstStyle/>
              <a:p>
                <a:r>
                  <a:rPr lang="en-IN">
                    <a:noFill/>
                  </a:rPr>
                  <a:t> </a:t>
                </a:r>
              </a:p>
            </p:txBody>
          </p:sp>
        </mc:Fallback>
      </mc:AlternateContent>
      <p:sp>
        <p:nvSpPr>
          <p:cNvPr id="92" name="Rectangle 91">
            <a:extLst>
              <a:ext uri="{FF2B5EF4-FFF2-40B4-BE49-F238E27FC236}">
                <a16:creationId xmlns:a16="http://schemas.microsoft.com/office/drawing/2014/main" id="{C8A5EADB-DDEC-B34B-2133-B116E140BD6D}"/>
              </a:ext>
            </a:extLst>
          </p:cNvPr>
          <p:cNvSpPr/>
          <p:nvPr/>
        </p:nvSpPr>
        <p:spPr>
          <a:xfrm rot="18908646">
            <a:off x="1128338" y="5681327"/>
            <a:ext cx="1330487" cy="4021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Arrow: Right 92">
            <a:extLst>
              <a:ext uri="{FF2B5EF4-FFF2-40B4-BE49-F238E27FC236}">
                <a16:creationId xmlns:a16="http://schemas.microsoft.com/office/drawing/2014/main" id="{09AFD18F-C2C4-FAEE-180C-91820D9E7791}"/>
              </a:ext>
            </a:extLst>
          </p:cNvPr>
          <p:cNvSpPr/>
          <p:nvPr/>
        </p:nvSpPr>
        <p:spPr>
          <a:xfrm rot="19865037" flipV="1">
            <a:off x="1861972" y="4504737"/>
            <a:ext cx="2816052" cy="569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C40E2FD-4DD8-F6F6-56CC-88C3A46EE615}"/>
                  </a:ext>
                </a:extLst>
              </p:cNvPr>
              <p:cNvSpPr txBox="1"/>
              <p:nvPr/>
            </p:nvSpPr>
            <p:spPr>
              <a:xfrm rot="19677443">
                <a:off x="2731236" y="4338567"/>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oMath>
                  </m:oMathPara>
                </a14:m>
                <a:endParaRPr lang="en-IN" dirty="0"/>
              </a:p>
            </p:txBody>
          </p:sp>
        </mc:Choice>
        <mc:Fallback xmlns="">
          <p:sp>
            <p:nvSpPr>
              <p:cNvPr id="94" name="TextBox 93">
                <a:extLst>
                  <a:ext uri="{FF2B5EF4-FFF2-40B4-BE49-F238E27FC236}">
                    <a16:creationId xmlns:a16="http://schemas.microsoft.com/office/drawing/2014/main" id="{2C40E2FD-4DD8-F6F6-56CC-88C3A46EE615}"/>
                  </a:ext>
                </a:extLst>
              </p:cNvPr>
              <p:cNvSpPr txBox="1">
                <a:spLocks noRot="1" noChangeAspect="1" noMove="1" noResize="1" noEditPoints="1" noAdjustHandles="1" noChangeArrowheads="1" noChangeShapeType="1" noTextEdit="1"/>
              </p:cNvSpPr>
              <p:nvPr/>
            </p:nvSpPr>
            <p:spPr>
              <a:xfrm rot="19677443">
                <a:off x="2731236" y="4338567"/>
                <a:ext cx="628774" cy="369332"/>
              </a:xfrm>
              <a:prstGeom prst="rect">
                <a:avLst/>
              </a:prstGeom>
              <a:blipFill>
                <a:blip r:embed="rId18"/>
                <a:stretch>
                  <a:fillRect/>
                </a:stretch>
              </a:blipFill>
            </p:spPr>
            <p:txBody>
              <a:bodyPr/>
              <a:lstStyle/>
              <a:p>
                <a:r>
                  <a:rPr lang="en-IN">
                    <a:noFill/>
                  </a:rPr>
                  <a:t> </a:t>
                </a:r>
              </a:p>
            </p:txBody>
          </p:sp>
        </mc:Fallback>
      </mc:AlternateContent>
      <p:sp>
        <p:nvSpPr>
          <p:cNvPr id="95" name="Arrow: Right 94">
            <a:extLst>
              <a:ext uri="{FF2B5EF4-FFF2-40B4-BE49-F238E27FC236}">
                <a16:creationId xmlns:a16="http://schemas.microsoft.com/office/drawing/2014/main" id="{EA29D38E-0909-1103-F236-08F666AE8047}"/>
              </a:ext>
            </a:extLst>
          </p:cNvPr>
          <p:cNvSpPr/>
          <p:nvPr/>
        </p:nvSpPr>
        <p:spPr>
          <a:xfrm rot="17995082" flipV="1">
            <a:off x="1364252" y="4002054"/>
            <a:ext cx="2542184" cy="1322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DF88AF54-08E4-801F-5F30-47F1E3E32EE6}"/>
                  </a:ext>
                </a:extLst>
              </p:cNvPr>
              <p:cNvSpPr txBox="1"/>
              <p:nvPr/>
            </p:nvSpPr>
            <p:spPr>
              <a:xfrm rot="19823994">
                <a:off x="3221063" y="4057072"/>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0.2</m:t>
                      </m:r>
                    </m:oMath>
                  </m:oMathPara>
                </a14:m>
                <a:endParaRPr lang="en-IN" dirty="0"/>
              </a:p>
            </p:txBody>
          </p:sp>
        </mc:Choice>
        <mc:Fallback xmlns="">
          <p:sp>
            <p:nvSpPr>
              <p:cNvPr id="96" name="TextBox 95">
                <a:extLst>
                  <a:ext uri="{FF2B5EF4-FFF2-40B4-BE49-F238E27FC236}">
                    <a16:creationId xmlns:a16="http://schemas.microsoft.com/office/drawing/2014/main" id="{DF88AF54-08E4-801F-5F30-47F1E3E32EE6}"/>
                  </a:ext>
                </a:extLst>
              </p:cNvPr>
              <p:cNvSpPr txBox="1">
                <a:spLocks noRot="1" noChangeAspect="1" noMove="1" noResize="1" noEditPoints="1" noAdjustHandles="1" noChangeArrowheads="1" noChangeShapeType="1" noTextEdit="1"/>
              </p:cNvSpPr>
              <p:nvPr/>
            </p:nvSpPr>
            <p:spPr>
              <a:xfrm rot="19823994">
                <a:off x="3221063" y="4057072"/>
                <a:ext cx="628774" cy="369332"/>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CFA2086-A9B2-7F8B-2B9C-C4F79213E76A}"/>
                  </a:ext>
                </a:extLst>
              </p:cNvPr>
              <p:cNvSpPr txBox="1"/>
              <p:nvPr/>
            </p:nvSpPr>
            <p:spPr>
              <a:xfrm>
                <a:off x="2523473" y="4986721"/>
                <a:ext cx="164202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ea typeface="Cambria Math" panose="02040503050406030204" pitchFamily="18" charset="0"/>
                        </a:rPr>
                        <m:t>0</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0.2</m:t>
                      </m:r>
                    </m:oMath>
                  </m:oMathPara>
                </a14:m>
                <a:endParaRPr lang="en-IN" dirty="0"/>
              </a:p>
            </p:txBody>
          </p:sp>
        </mc:Choice>
        <mc:Fallback xmlns="">
          <p:sp>
            <p:nvSpPr>
              <p:cNvPr id="98" name="TextBox 97">
                <a:extLst>
                  <a:ext uri="{FF2B5EF4-FFF2-40B4-BE49-F238E27FC236}">
                    <a16:creationId xmlns:a16="http://schemas.microsoft.com/office/drawing/2014/main" id="{9CFA2086-A9B2-7F8B-2B9C-C4F79213E76A}"/>
                  </a:ext>
                </a:extLst>
              </p:cNvPr>
              <p:cNvSpPr txBox="1">
                <a:spLocks noRot="1" noChangeAspect="1" noMove="1" noResize="1" noEditPoints="1" noAdjustHandles="1" noChangeArrowheads="1" noChangeShapeType="1" noTextEdit="1"/>
              </p:cNvSpPr>
              <p:nvPr/>
            </p:nvSpPr>
            <p:spPr>
              <a:xfrm>
                <a:off x="2523473" y="4986721"/>
                <a:ext cx="1642028" cy="369332"/>
              </a:xfrm>
              <a:prstGeom prst="rect">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1C1D219-6EB0-3D2A-08B9-7B62BE363DE3}"/>
                  </a:ext>
                </a:extLst>
              </p:cNvPr>
              <p:cNvSpPr txBox="1"/>
              <p:nvPr/>
            </p:nvSpPr>
            <p:spPr>
              <a:xfrm>
                <a:off x="5368060" y="3489743"/>
                <a:ext cx="193099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Cambria Math" panose="02040503050406030204" pitchFamily="18" charset="0"/>
                        </a:rPr>
                        <m:t>0.21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0.7</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99" name="TextBox 98">
                <a:extLst>
                  <a:ext uri="{FF2B5EF4-FFF2-40B4-BE49-F238E27FC236}">
                    <a16:creationId xmlns:a16="http://schemas.microsoft.com/office/drawing/2014/main" id="{91C1D219-6EB0-3D2A-08B9-7B62BE363DE3}"/>
                  </a:ext>
                </a:extLst>
              </p:cNvPr>
              <p:cNvSpPr txBox="1">
                <a:spLocks noRot="1" noChangeAspect="1" noMove="1" noResize="1" noEditPoints="1" noAdjustHandles="1" noChangeArrowheads="1" noChangeShapeType="1" noTextEdit="1"/>
              </p:cNvSpPr>
              <p:nvPr/>
            </p:nvSpPr>
            <p:spPr>
              <a:xfrm>
                <a:off x="5368060" y="3489743"/>
                <a:ext cx="1930991" cy="369332"/>
              </a:xfrm>
              <a:prstGeom prst="rect">
                <a:avLst/>
              </a:prstGeom>
              <a:blipFill>
                <a:blip r:embed="rId2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454B0A1-49DF-FC0F-C6E4-1C3B365DC143}"/>
                  </a:ext>
                </a:extLst>
              </p:cNvPr>
              <p:cNvSpPr txBox="1"/>
              <p:nvPr/>
            </p:nvSpPr>
            <p:spPr>
              <a:xfrm rot="19660189">
                <a:off x="4520406" y="4560593"/>
                <a:ext cx="204224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0.09</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0.</m:t>
                      </m:r>
                      <m:r>
                        <a:rPr lang="en-IN" i="1" dirty="0" smtClean="0">
                          <a:latin typeface="Cambria Math" panose="02040503050406030204" pitchFamily="18" charset="0"/>
                        </a:rPr>
                        <m:t>7</m:t>
                      </m:r>
                    </m:oMath>
                  </m:oMathPara>
                </a14:m>
                <a:endParaRPr lang="en-IN" dirty="0"/>
              </a:p>
            </p:txBody>
          </p:sp>
        </mc:Choice>
        <mc:Fallback xmlns="">
          <p:sp>
            <p:nvSpPr>
              <p:cNvPr id="100" name="TextBox 99">
                <a:extLst>
                  <a:ext uri="{FF2B5EF4-FFF2-40B4-BE49-F238E27FC236}">
                    <a16:creationId xmlns:a16="http://schemas.microsoft.com/office/drawing/2014/main" id="{B454B0A1-49DF-FC0F-C6E4-1C3B365DC143}"/>
                  </a:ext>
                </a:extLst>
              </p:cNvPr>
              <p:cNvSpPr txBox="1">
                <a:spLocks noRot="1" noChangeAspect="1" noMove="1" noResize="1" noEditPoints="1" noAdjustHandles="1" noChangeArrowheads="1" noChangeShapeType="1" noTextEdit="1"/>
              </p:cNvSpPr>
              <p:nvPr/>
            </p:nvSpPr>
            <p:spPr>
              <a:xfrm rot="19660189">
                <a:off x="4520406" y="4560593"/>
                <a:ext cx="2042246" cy="369332"/>
              </a:xfrm>
              <a:prstGeom prst="rect">
                <a:avLst/>
              </a:prstGeom>
              <a:blipFill>
                <a:blip r:embed="rId2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07A5A93F-F79C-74FB-574E-0068A08AC076}"/>
                  </a:ext>
                </a:extLst>
              </p:cNvPr>
              <p:cNvSpPr txBox="1"/>
              <p:nvPr/>
            </p:nvSpPr>
            <p:spPr>
              <a:xfrm rot="1862617">
                <a:off x="5945036" y="4625996"/>
                <a:ext cx="185581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ea typeface="Cambria Math" panose="02040503050406030204" pitchFamily="18" charset="0"/>
                        </a:rPr>
                        <m:t>0</m:t>
                      </m:r>
                      <m:r>
                        <a:rPr lang="en-IN" b="0" i="0" smtClean="0">
                          <a:latin typeface="Cambria Math" panose="02040503050406030204" pitchFamily="18" charset="0"/>
                          <a:ea typeface="Cambria Math" panose="02040503050406030204" pitchFamily="18" charset="0"/>
                        </a:rPr>
                        <m:t>.21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101" name="TextBox 100">
                <a:extLst>
                  <a:ext uri="{FF2B5EF4-FFF2-40B4-BE49-F238E27FC236}">
                    <a16:creationId xmlns:a16="http://schemas.microsoft.com/office/drawing/2014/main" id="{07A5A93F-F79C-74FB-574E-0068A08AC076}"/>
                  </a:ext>
                </a:extLst>
              </p:cNvPr>
              <p:cNvSpPr txBox="1">
                <a:spLocks noRot="1" noChangeAspect="1" noMove="1" noResize="1" noEditPoints="1" noAdjustHandles="1" noChangeArrowheads="1" noChangeShapeType="1" noTextEdit="1"/>
              </p:cNvSpPr>
              <p:nvPr/>
            </p:nvSpPr>
            <p:spPr>
              <a:xfrm rot="1862617">
                <a:off x="5945036" y="4625996"/>
                <a:ext cx="1855811" cy="369332"/>
              </a:xfrm>
              <a:prstGeom prst="rect">
                <a:avLst/>
              </a:prstGeom>
              <a:blipFill>
                <a:blip r:embed="rId2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79529C0-219A-6A4D-865D-DBD25A803454}"/>
                  </a:ext>
                </a:extLst>
              </p:cNvPr>
              <p:cNvSpPr txBox="1"/>
              <p:nvPr/>
            </p:nvSpPr>
            <p:spPr>
              <a:xfrm>
                <a:off x="5299613" y="4989205"/>
                <a:ext cx="18707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0.09</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0.7</m:t>
                      </m:r>
                    </m:oMath>
                  </m:oMathPara>
                </a14:m>
                <a:endParaRPr lang="en-IN" dirty="0"/>
              </a:p>
            </p:txBody>
          </p:sp>
        </mc:Choice>
        <mc:Fallback xmlns="">
          <p:sp>
            <p:nvSpPr>
              <p:cNvPr id="102" name="TextBox 101">
                <a:extLst>
                  <a:ext uri="{FF2B5EF4-FFF2-40B4-BE49-F238E27FC236}">
                    <a16:creationId xmlns:a16="http://schemas.microsoft.com/office/drawing/2014/main" id="{079529C0-219A-6A4D-865D-DBD25A803454}"/>
                  </a:ext>
                </a:extLst>
              </p:cNvPr>
              <p:cNvSpPr txBox="1">
                <a:spLocks noRot="1" noChangeAspect="1" noMove="1" noResize="1" noEditPoints="1" noAdjustHandles="1" noChangeArrowheads="1" noChangeShapeType="1" noTextEdit="1"/>
              </p:cNvSpPr>
              <p:nvPr/>
            </p:nvSpPr>
            <p:spPr>
              <a:xfrm>
                <a:off x="5299613" y="4989205"/>
                <a:ext cx="1870739" cy="369332"/>
              </a:xfrm>
              <a:prstGeom prst="rect">
                <a:avLst/>
              </a:prstGeom>
              <a:blipFill>
                <a:blip r:embed="rId2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DC1A9E2-9BD7-19FB-EFEE-D2E84B4F004F}"/>
                  </a:ext>
                </a:extLst>
              </p:cNvPr>
              <p:cNvSpPr txBox="1"/>
              <p:nvPr/>
            </p:nvSpPr>
            <p:spPr>
              <a:xfrm>
                <a:off x="8011052" y="3516204"/>
                <a:ext cx="211463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ea typeface="Cambria Math" panose="02040503050406030204" pitchFamily="18" charset="0"/>
                        </a:rPr>
                        <m:t>0</m:t>
                      </m:r>
                      <m:r>
                        <a:rPr lang="en-IN" b="0" i="0" smtClean="0">
                          <a:latin typeface="Cambria Math" panose="02040503050406030204" pitchFamily="18" charset="0"/>
                          <a:ea typeface="Cambria Math" panose="02040503050406030204" pitchFamily="18" charset="0"/>
                        </a:rPr>
                        <m:t>.0462</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0.6</m:t>
                      </m:r>
                    </m:oMath>
                  </m:oMathPara>
                </a14:m>
                <a:endParaRPr lang="en-IN" dirty="0"/>
              </a:p>
            </p:txBody>
          </p:sp>
        </mc:Choice>
        <mc:Fallback xmlns="">
          <p:sp>
            <p:nvSpPr>
              <p:cNvPr id="103" name="TextBox 102">
                <a:extLst>
                  <a:ext uri="{FF2B5EF4-FFF2-40B4-BE49-F238E27FC236}">
                    <a16:creationId xmlns:a16="http://schemas.microsoft.com/office/drawing/2014/main" id="{9DC1A9E2-9BD7-19FB-EFEE-D2E84B4F004F}"/>
                  </a:ext>
                </a:extLst>
              </p:cNvPr>
              <p:cNvSpPr txBox="1">
                <a:spLocks noRot="1" noChangeAspect="1" noMove="1" noResize="1" noEditPoints="1" noAdjustHandles="1" noChangeArrowheads="1" noChangeShapeType="1" noTextEdit="1"/>
              </p:cNvSpPr>
              <p:nvPr/>
            </p:nvSpPr>
            <p:spPr>
              <a:xfrm>
                <a:off x="8011052" y="3516204"/>
                <a:ext cx="2114635" cy="369332"/>
              </a:xfrm>
              <a:prstGeom prst="rect">
                <a:avLst/>
              </a:prstGeom>
              <a:blipFill>
                <a:blip r:embed="rId2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DB3D8FAD-52AB-3433-38B8-783CFF2BDDF7}"/>
                  </a:ext>
                </a:extLst>
              </p:cNvPr>
              <p:cNvSpPr txBox="1"/>
              <p:nvPr/>
            </p:nvSpPr>
            <p:spPr>
              <a:xfrm rot="19766961">
                <a:off x="7600024" y="4514601"/>
                <a:ext cx="20347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0.0378</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104" name="TextBox 103">
                <a:extLst>
                  <a:ext uri="{FF2B5EF4-FFF2-40B4-BE49-F238E27FC236}">
                    <a16:creationId xmlns:a16="http://schemas.microsoft.com/office/drawing/2014/main" id="{DB3D8FAD-52AB-3433-38B8-783CFF2BDDF7}"/>
                  </a:ext>
                </a:extLst>
              </p:cNvPr>
              <p:cNvSpPr txBox="1">
                <a:spLocks noRot="1" noChangeAspect="1" noMove="1" noResize="1" noEditPoints="1" noAdjustHandles="1" noChangeArrowheads="1" noChangeShapeType="1" noTextEdit="1"/>
              </p:cNvSpPr>
              <p:nvPr/>
            </p:nvSpPr>
            <p:spPr>
              <a:xfrm rot="19766961">
                <a:off x="7600024" y="4514601"/>
                <a:ext cx="2034739" cy="369332"/>
              </a:xfrm>
              <a:prstGeom prst="rect">
                <a:avLst/>
              </a:prstGeom>
              <a:blipFill>
                <a:blip r:embed="rId2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2ED92B-F173-F710-8D91-F80DD1523474}"/>
                  </a:ext>
                </a:extLst>
              </p:cNvPr>
              <p:cNvSpPr txBox="1"/>
              <p:nvPr/>
            </p:nvSpPr>
            <p:spPr>
              <a:xfrm rot="1959492">
                <a:off x="8241895" y="4605391"/>
                <a:ext cx="208510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0.0462</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0.6</m:t>
                      </m:r>
                    </m:oMath>
                  </m:oMathPara>
                </a14:m>
                <a:endParaRPr lang="en-IN" dirty="0"/>
              </a:p>
            </p:txBody>
          </p:sp>
        </mc:Choice>
        <mc:Fallback xmlns="">
          <p:sp>
            <p:nvSpPr>
              <p:cNvPr id="105" name="TextBox 104">
                <a:extLst>
                  <a:ext uri="{FF2B5EF4-FFF2-40B4-BE49-F238E27FC236}">
                    <a16:creationId xmlns:a16="http://schemas.microsoft.com/office/drawing/2014/main" id="{722ED92B-F173-F710-8D91-F80DD1523474}"/>
                  </a:ext>
                </a:extLst>
              </p:cNvPr>
              <p:cNvSpPr txBox="1">
                <a:spLocks noRot="1" noChangeAspect="1" noMove="1" noResize="1" noEditPoints="1" noAdjustHandles="1" noChangeArrowheads="1" noChangeShapeType="1" noTextEdit="1"/>
              </p:cNvSpPr>
              <p:nvPr/>
            </p:nvSpPr>
            <p:spPr>
              <a:xfrm rot="1959492">
                <a:off x="8241895" y="4605391"/>
                <a:ext cx="2085109" cy="369332"/>
              </a:xfrm>
              <a:prstGeom prst="rect">
                <a:avLst/>
              </a:prstGeom>
              <a:blipFill>
                <a:blip r:embed="rId2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9D55B0E-0AC9-7DF4-83F1-CE0661043F6A}"/>
                  </a:ext>
                </a:extLst>
              </p:cNvPr>
              <p:cNvSpPr txBox="1"/>
              <p:nvPr/>
            </p:nvSpPr>
            <p:spPr>
              <a:xfrm>
                <a:off x="7958939" y="5209940"/>
                <a:ext cx="20709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0.0378</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106" name="TextBox 105">
                <a:extLst>
                  <a:ext uri="{FF2B5EF4-FFF2-40B4-BE49-F238E27FC236}">
                    <a16:creationId xmlns:a16="http://schemas.microsoft.com/office/drawing/2014/main" id="{39D55B0E-0AC9-7DF4-83F1-CE0661043F6A}"/>
                  </a:ext>
                </a:extLst>
              </p:cNvPr>
              <p:cNvSpPr txBox="1">
                <a:spLocks noRot="1" noChangeAspect="1" noMove="1" noResize="1" noEditPoints="1" noAdjustHandles="1" noChangeArrowheads="1" noChangeShapeType="1" noTextEdit="1"/>
              </p:cNvSpPr>
              <p:nvPr/>
            </p:nvSpPr>
            <p:spPr>
              <a:xfrm>
                <a:off x="7958939" y="5209940"/>
                <a:ext cx="2070989" cy="369332"/>
              </a:xfrm>
              <a:prstGeom prst="rect">
                <a:avLst/>
              </a:prstGeom>
              <a:blipFill>
                <a:blip r:embed="rId2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00CAE639-8CB1-4305-1F74-4E0EADBD5557}"/>
                  </a:ext>
                </a:extLst>
              </p:cNvPr>
              <p:cNvSpPr txBox="1"/>
              <p:nvPr/>
            </p:nvSpPr>
            <p:spPr>
              <a:xfrm>
                <a:off x="4356737" y="6542175"/>
                <a:ext cx="792968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latin typeface="Cambria Math" panose="02040503050406030204" pitchFamily="18" charset="0"/>
                              <a:ea typeface="Cambria Math" panose="02040503050406030204" pitchFamily="18" charset="0"/>
                            </a:rPr>
                          </m:ctrlPr>
                        </m:sSubPr>
                        <m:e>
                          <m:sSub>
                            <m:sSubPr>
                              <m:ctrlPr>
                                <a:rPr lang="en-IN" b="1" i="1" dirty="0">
                                  <a:solidFill>
                                    <a:srgbClr val="FF0000"/>
                                  </a:solidFill>
                                  <a:latin typeface="Cambria Math" panose="02040503050406030204" pitchFamily="18" charset="0"/>
                                  <a:ea typeface="Cambria Math" panose="02040503050406030204" pitchFamily="18" charset="0"/>
                                </a:rPr>
                              </m:ctrlPr>
                            </m:sSubPr>
                            <m:e>
                              <m:r>
                                <a:rPr lang="en-IN" b="1" i="1" dirty="0" smtClean="0">
                                  <a:solidFill>
                                    <a:srgbClr val="FF0000"/>
                                  </a:solidFill>
                                  <a:latin typeface="Cambria Math" panose="02040503050406030204" pitchFamily="18" charset="0"/>
                                  <a:ea typeface="Cambria Math" panose="02040503050406030204" pitchFamily="18" charset="0"/>
                                </a:rPr>
                                <m:t>𝑷</m:t>
                              </m:r>
                              <m:d>
                                <m:dPr>
                                  <m:ctrlPr>
                                    <a:rPr lang="en-IN" b="1" i="1" dirty="0" smtClean="0">
                                      <a:solidFill>
                                        <a:srgbClr val="FF0000"/>
                                      </a:solidFill>
                                      <a:latin typeface="Cambria Math" panose="02040503050406030204" pitchFamily="18" charset="0"/>
                                      <a:ea typeface="Cambria Math" panose="02040503050406030204" pitchFamily="18" charset="0"/>
                                    </a:rPr>
                                  </m:ctrlPr>
                                </m:dPr>
                                <m:e>
                                  <m:r>
                                    <a:rPr lang="en-IN" b="1" i="1" dirty="0" smtClean="0">
                                      <a:solidFill>
                                        <a:srgbClr val="FF0000"/>
                                      </a:solidFill>
                                      <a:latin typeface="Cambria Math" panose="02040503050406030204" pitchFamily="18" charset="0"/>
                                      <a:ea typeface="Cambria Math" panose="02040503050406030204" pitchFamily="18" charset="0"/>
                                    </a:rPr>
                                    <m:t>𝑳𝒆𝒎</m:t>
                                  </m:r>
                                  <m:r>
                                    <a:rPr lang="en-IN" b="1" i="1" dirty="0" smtClean="0">
                                      <a:solidFill>
                                        <a:srgbClr val="FF0000"/>
                                      </a:solidFill>
                                      <a:latin typeface="Cambria Math" panose="02040503050406030204" pitchFamily="18" charset="0"/>
                                      <a:ea typeface="Cambria Math" panose="02040503050406030204" pitchFamily="18" charset="0"/>
                                    </a:rPr>
                                    <m:t>, </m:t>
                                  </m:r>
                                  <m:r>
                                    <a:rPr lang="en-IN" b="1" i="1" dirty="0" smtClean="0">
                                      <a:solidFill>
                                        <a:srgbClr val="FF0000"/>
                                      </a:solidFill>
                                      <a:latin typeface="Cambria Math" panose="02040503050406030204" pitchFamily="18" charset="0"/>
                                      <a:ea typeface="Cambria Math" panose="02040503050406030204" pitchFamily="18" charset="0"/>
                                    </a:rPr>
                                    <m:t>𝑰𝒄𝒆</m:t>
                                  </m:r>
                                  <m:r>
                                    <a:rPr lang="en-IN" b="1" i="1" dirty="0" smtClean="0">
                                      <a:solidFill>
                                        <a:srgbClr val="FF0000"/>
                                      </a:solidFill>
                                      <a:latin typeface="Cambria Math" panose="02040503050406030204" pitchFamily="18" charset="0"/>
                                      <a:ea typeface="Cambria Math" panose="02040503050406030204" pitchFamily="18" charset="0"/>
                                    </a:rPr>
                                    <m:t>−</m:t>
                                  </m:r>
                                  <m:r>
                                    <a:rPr lang="en-IN" b="1" i="1" dirty="0" smtClean="0">
                                      <a:solidFill>
                                        <a:srgbClr val="FF0000"/>
                                      </a:solidFill>
                                      <a:latin typeface="Cambria Math" panose="02040503050406030204" pitchFamily="18" charset="0"/>
                                      <a:ea typeface="Cambria Math" panose="02040503050406030204" pitchFamily="18" charset="0"/>
                                    </a:rPr>
                                    <m:t>𝒕</m:t>
                                  </m:r>
                                  <m:r>
                                    <a:rPr lang="en-IN" b="1" i="1" dirty="0" smtClean="0">
                                      <a:solidFill>
                                        <a:srgbClr val="FF0000"/>
                                      </a:solidFill>
                                      <a:latin typeface="Cambria Math" panose="02040503050406030204" pitchFamily="18" charset="0"/>
                                      <a:ea typeface="Cambria Math" panose="02040503050406030204" pitchFamily="18" charset="0"/>
                                    </a:rPr>
                                    <m:t>,</m:t>
                                  </m:r>
                                  <m:r>
                                    <a:rPr lang="en-IN" b="1" i="1" dirty="0" smtClean="0">
                                      <a:solidFill>
                                        <a:srgbClr val="FF0000"/>
                                      </a:solidFill>
                                      <a:latin typeface="Cambria Math" panose="02040503050406030204" pitchFamily="18" charset="0"/>
                                      <a:ea typeface="Cambria Math" panose="02040503050406030204" pitchFamily="18" charset="0"/>
                                    </a:rPr>
                                    <m:t>𝑪𝒐𝒍𝒂</m:t>
                                  </m:r>
                                </m:e>
                              </m:d>
                              <m:r>
                                <a:rPr lang="en-IN" b="1" i="1" dirty="0" smtClean="0">
                                  <a:solidFill>
                                    <a:srgbClr val="FF0000"/>
                                  </a:solidFill>
                                  <a:latin typeface="Cambria Math" panose="02040503050406030204" pitchFamily="18" charset="0"/>
                                  <a:ea typeface="Cambria Math" panose="02040503050406030204" pitchFamily="18" charset="0"/>
                                </a:rPr>
                                <m:t>=</m:t>
                              </m:r>
                              <m:r>
                                <a:rPr lang="en-US" b="1" i="1" dirty="0">
                                  <a:solidFill>
                                    <a:srgbClr val="FF0000"/>
                                  </a:solidFill>
                                  <a:latin typeface="Cambria Math" panose="02040503050406030204" pitchFamily="18" charset="0"/>
                                  <a:ea typeface="Cambria Math" panose="02040503050406030204" pitchFamily="18" charset="0"/>
                                </a:rPr>
                                <m:t>𝜶</m:t>
                              </m:r>
                            </m:e>
                            <m:sub>
                              <m:r>
                                <a:rPr lang="en-IN" b="1" i="1" dirty="0">
                                  <a:solidFill>
                                    <a:srgbClr val="FF0000"/>
                                  </a:solidFill>
                                  <a:latin typeface="Cambria Math" panose="02040503050406030204" pitchFamily="18" charset="0"/>
                                  <a:ea typeface="Cambria Math" panose="02040503050406030204" pitchFamily="18" charset="0"/>
                                </a:rPr>
                                <m:t>𝑪𝑷</m:t>
                              </m:r>
                            </m:sub>
                          </m:sSub>
                          <m:d>
                            <m:dPr>
                              <m:ctrlPr>
                                <a:rPr lang="en-IN" b="1" i="1" dirty="0">
                                  <a:solidFill>
                                    <a:srgbClr val="FF0000"/>
                                  </a:solidFill>
                                  <a:latin typeface="Cambria Math" panose="02040503050406030204" pitchFamily="18" charset="0"/>
                                  <a:ea typeface="Cambria Math" panose="02040503050406030204" pitchFamily="18" charset="0"/>
                                </a:rPr>
                              </m:ctrlPr>
                            </m:dPr>
                            <m:e>
                              <m:r>
                                <a:rPr lang="en-IN" b="1" i="1" dirty="0">
                                  <a:solidFill>
                                    <a:srgbClr val="FF0000"/>
                                  </a:solidFill>
                                  <a:latin typeface="Cambria Math" panose="02040503050406030204" pitchFamily="18" charset="0"/>
                                  <a:ea typeface="Cambria Math" panose="02040503050406030204" pitchFamily="18" charset="0"/>
                                </a:rPr>
                                <m:t>𝟒</m:t>
                              </m:r>
                            </m:e>
                          </m:d>
                          <m:r>
                            <a:rPr lang="en-IN" b="1" i="1" dirty="0" smtClean="0">
                              <a:solidFill>
                                <a:srgbClr val="FF0000"/>
                              </a:solidFill>
                              <a:latin typeface="Cambria Math" panose="02040503050406030204" pitchFamily="18" charset="0"/>
                              <a:ea typeface="Cambria Math" panose="02040503050406030204" pitchFamily="18" charset="0"/>
                            </a:rPr>
                            <m:t>+</m:t>
                          </m:r>
                          <m:r>
                            <a:rPr lang="en-US" sz="1800" b="1" i="1" dirty="0" smtClean="0">
                              <a:solidFill>
                                <a:srgbClr val="FF0000"/>
                              </a:solidFill>
                              <a:latin typeface="Cambria Math" panose="02040503050406030204" pitchFamily="18" charset="0"/>
                              <a:ea typeface="Cambria Math" panose="02040503050406030204" pitchFamily="18" charset="0"/>
                            </a:rPr>
                            <m:t>𝜶</m:t>
                          </m:r>
                        </m:e>
                        <m:sub>
                          <m:r>
                            <a:rPr lang="en-IN" sz="1800" b="1" i="1" dirty="0" smtClean="0">
                              <a:solidFill>
                                <a:srgbClr val="FF000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FF0000"/>
                              </a:solidFill>
                              <a:latin typeface="Cambria Math" panose="02040503050406030204" pitchFamily="18" charset="0"/>
                              <a:ea typeface="Cambria Math" panose="02040503050406030204" pitchFamily="18" charset="0"/>
                            </a:rPr>
                          </m:ctrlPr>
                        </m:dPr>
                        <m:e>
                          <m:r>
                            <a:rPr lang="en-IN" sz="1800" b="1" i="1" dirty="0" smtClean="0">
                              <a:solidFill>
                                <a:srgbClr val="FF0000"/>
                              </a:solidFill>
                              <a:latin typeface="Cambria Math" panose="02040503050406030204" pitchFamily="18" charset="0"/>
                              <a:ea typeface="Cambria Math" panose="02040503050406030204" pitchFamily="18" charset="0"/>
                            </a:rPr>
                            <m:t>𝟒</m:t>
                          </m:r>
                        </m:e>
                      </m:d>
                      <m:r>
                        <a:rPr lang="en-IN" b="1" i="1" dirty="0">
                          <a:solidFill>
                            <a:srgbClr val="FF0000"/>
                          </a:solidFill>
                          <a:latin typeface="Cambria Math" panose="02040503050406030204" pitchFamily="18" charset="0"/>
                          <a:ea typeface="Cambria Math" panose="02040503050406030204" pitchFamily="18" charset="0"/>
                        </a:rPr>
                        <m:t>=</m:t>
                      </m:r>
                      <m:r>
                        <a:rPr lang="en-IN" b="1" i="1" dirty="0">
                          <a:solidFill>
                            <a:srgbClr val="FF0000"/>
                          </a:solidFill>
                          <a:latin typeface="Cambria Math" panose="02040503050406030204" pitchFamily="18" charset="0"/>
                          <a:ea typeface="Cambria Math" panose="02040503050406030204" pitchFamily="18" charset="0"/>
                        </a:rPr>
                        <m:t>𝟎</m:t>
                      </m:r>
                      <m:r>
                        <a:rPr lang="en-IN" b="1" i="1" dirty="0">
                          <a:solidFill>
                            <a:srgbClr val="FF0000"/>
                          </a:solidFill>
                          <a:latin typeface="Cambria Math" panose="02040503050406030204" pitchFamily="18" charset="0"/>
                          <a:ea typeface="Cambria Math" panose="02040503050406030204" pitchFamily="18" charset="0"/>
                        </a:rPr>
                        <m:t>.</m:t>
                      </m:r>
                      <m:r>
                        <a:rPr lang="en-IN" b="1" i="1" dirty="0">
                          <a:solidFill>
                            <a:srgbClr val="FF0000"/>
                          </a:solidFill>
                          <a:latin typeface="Cambria Math" panose="02040503050406030204" pitchFamily="18" charset="0"/>
                          <a:ea typeface="Cambria Math" panose="02040503050406030204" pitchFamily="18" charset="0"/>
                        </a:rPr>
                        <m:t>𝟎𝟐𝟏𝟐𝟗</m:t>
                      </m:r>
                      <m:r>
                        <a:rPr lang="en-IN" b="1" i="1" dirty="0" smtClean="0">
                          <a:solidFill>
                            <a:srgbClr val="FF0000"/>
                          </a:solidFill>
                          <a:latin typeface="Cambria Math" panose="02040503050406030204" pitchFamily="18" charset="0"/>
                          <a:ea typeface="Cambria Math" panose="02040503050406030204" pitchFamily="18" charset="0"/>
                        </a:rPr>
                        <m:t>+</m:t>
                      </m:r>
                      <m:r>
                        <a:rPr lang="en-IN" b="1" i="1" dirty="0">
                          <a:solidFill>
                            <a:srgbClr val="FF0000"/>
                          </a:solidFill>
                          <a:latin typeface="Cambria Math" panose="02040503050406030204" pitchFamily="18" charset="0"/>
                          <a:ea typeface="Cambria Math" panose="02040503050406030204" pitchFamily="18" charset="0"/>
                        </a:rPr>
                        <m:t>𝟎</m:t>
                      </m:r>
                      <m:r>
                        <a:rPr lang="en-IN" b="1" i="1" dirty="0">
                          <a:solidFill>
                            <a:srgbClr val="FF0000"/>
                          </a:solidFill>
                          <a:latin typeface="Cambria Math" panose="02040503050406030204" pitchFamily="18" charset="0"/>
                          <a:ea typeface="Cambria Math" panose="02040503050406030204" pitchFamily="18" charset="0"/>
                        </a:rPr>
                        <m:t>.</m:t>
                      </m:r>
                      <m:r>
                        <a:rPr lang="en-IN" b="1" i="1" dirty="0">
                          <a:solidFill>
                            <a:srgbClr val="FF0000"/>
                          </a:solidFill>
                          <a:latin typeface="Cambria Math" panose="02040503050406030204" pitchFamily="18" charset="0"/>
                          <a:ea typeface="Cambria Math" panose="02040503050406030204" pitchFamily="18" charset="0"/>
                        </a:rPr>
                        <m:t>𝟎𝟏𝟎𝟐𝟎</m:t>
                      </m:r>
                      <m:r>
                        <a:rPr lang="en-IN" b="1" i="1" dirty="0" smtClean="0">
                          <a:solidFill>
                            <a:srgbClr val="FF0000"/>
                          </a:solidFill>
                          <a:latin typeface="Cambria Math" panose="02040503050406030204" pitchFamily="18" charset="0"/>
                          <a:ea typeface="Cambria Math" panose="02040503050406030204" pitchFamily="18" charset="0"/>
                        </a:rPr>
                        <m:t>=</m:t>
                      </m:r>
                      <m:r>
                        <a:rPr lang="en-IN" b="1" i="1" dirty="0" smtClean="0">
                          <a:solidFill>
                            <a:srgbClr val="FF0000"/>
                          </a:solidFill>
                          <a:latin typeface="Cambria Math" panose="02040503050406030204" pitchFamily="18" charset="0"/>
                          <a:ea typeface="Cambria Math" panose="02040503050406030204" pitchFamily="18" charset="0"/>
                        </a:rPr>
                        <m:t>𝟎</m:t>
                      </m:r>
                      <m:r>
                        <a:rPr lang="en-IN" b="1" i="1" dirty="0" smtClean="0">
                          <a:solidFill>
                            <a:srgbClr val="FF0000"/>
                          </a:solidFill>
                          <a:latin typeface="Cambria Math" panose="02040503050406030204" pitchFamily="18" charset="0"/>
                          <a:ea typeface="Cambria Math" panose="02040503050406030204" pitchFamily="18" charset="0"/>
                        </a:rPr>
                        <m:t>.</m:t>
                      </m:r>
                      <m:r>
                        <a:rPr lang="en-IN" b="1" i="1" dirty="0" smtClean="0">
                          <a:solidFill>
                            <a:srgbClr val="FF0000"/>
                          </a:solidFill>
                          <a:latin typeface="Cambria Math" panose="02040503050406030204" pitchFamily="18" charset="0"/>
                          <a:ea typeface="Cambria Math" panose="02040503050406030204" pitchFamily="18" charset="0"/>
                        </a:rPr>
                        <m:t>𝟎𝟑𝟏𝟓</m:t>
                      </m:r>
                    </m:oMath>
                  </m:oMathPara>
                </a14:m>
                <a:endParaRPr lang="en-IN" b="1" dirty="0">
                  <a:solidFill>
                    <a:srgbClr val="FF0000"/>
                  </a:solidFill>
                </a:endParaRPr>
              </a:p>
            </p:txBody>
          </p:sp>
        </mc:Choice>
        <mc:Fallback xmlns="">
          <p:sp>
            <p:nvSpPr>
              <p:cNvPr id="107" name="TextBox 106">
                <a:extLst>
                  <a:ext uri="{FF2B5EF4-FFF2-40B4-BE49-F238E27FC236}">
                    <a16:creationId xmlns:a16="http://schemas.microsoft.com/office/drawing/2014/main" id="{00CAE639-8CB1-4305-1F74-4E0EADBD5557}"/>
                  </a:ext>
                </a:extLst>
              </p:cNvPr>
              <p:cNvSpPr txBox="1">
                <a:spLocks noRot="1" noChangeAspect="1" noMove="1" noResize="1" noEditPoints="1" noAdjustHandles="1" noChangeArrowheads="1" noChangeShapeType="1" noTextEdit="1"/>
              </p:cNvSpPr>
              <p:nvPr/>
            </p:nvSpPr>
            <p:spPr>
              <a:xfrm>
                <a:off x="4356737" y="6542175"/>
                <a:ext cx="7929688" cy="369332"/>
              </a:xfrm>
              <a:prstGeom prst="rect">
                <a:avLst/>
              </a:prstGeom>
              <a:blipFill>
                <a:blip r:embed="rId29"/>
                <a:stretch>
                  <a:fillRect/>
                </a:stretch>
              </a:blipFill>
            </p:spPr>
            <p:txBody>
              <a:bodyPr/>
              <a:lstStyle/>
              <a:p>
                <a:r>
                  <a:rPr lang="en-IN">
                    <a:noFill/>
                  </a:rPr>
                  <a:t> </a:t>
                </a:r>
              </a:p>
            </p:txBody>
          </p:sp>
        </mc:Fallback>
      </mc:AlternateContent>
      <p:sp>
        <p:nvSpPr>
          <p:cNvPr id="109" name="TextBox 108">
            <a:extLst>
              <a:ext uri="{FF2B5EF4-FFF2-40B4-BE49-F238E27FC236}">
                <a16:creationId xmlns:a16="http://schemas.microsoft.com/office/drawing/2014/main" id="{F898664C-3E4F-A316-24FD-01E66A0DF291}"/>
              </a:ext>
            </a:extLst>
          </p:cNvPr>
          <p:cNvSpPr txBox="1"/>
          <p:nvPr/>
        </p:nvSpPr>
        <p:spPr>
          <a:xfrm>
            <a:off x="-56755" y="6531092"/>
            <a:ext cx="6353502" cy="369332"/>
          </a:xfrm>
          <a:prstGeom prst="rect">
            <a:avLst/>
          </a:prstGeom>
          <a:noFill/>
        </p:spPr>
        <p:txBody>
          <a:bodyPr wrap="square">
            <a:spAutoFit/>
          </a:bodyPr>
          <a:lstStyle/>
          <a:p>
            <a:r>
              <a:rPr lang="en-US" sz="1800" b="1" dirty="0">
                <a:latin typeface="Georgia" panose="02040502050405020303" pitchFamily="18" charset="0"/>
              </a:rPr>
              <a:t>Forward Procedure</a:t>
            </a:r>
            <a:endParaRPr lang="en-IN" dirty="0"/>
          </a:p>
        </p:txBody>
      </p:sp>
      <mc:AlternateContent xmlns:mc="http://schemas.openxmlformats.org/markup-compatibility/2006" xmlns:p14="http://schemas.microsoft.com/office/powerpoint/2010/main">
        <mc:Choice Requires="p14">
          <p:contentPart p14:bwMode="auto" r:id="rId30">
            <p14:nvContentPartPr>
              <p14:cNvPr id="5" name="Ink 4">
                <a:extLst>
                  <a:ext uri="{FF2B5EF4-FFF2-40B4-BE49-F238E27FC236}">
                    <a16:creationId xmlns:a16="http://schemas.microsoft.com/office/drawing/2014/main" id="{F4DAEED7-D16F-FC58-F27E-4563CD0FA83B}"/>
                  </a:ext>
                </a:extLst>
              </p14:cNvPr>
              <p14:cNvContentPartPr/>
              <p14:nvPr/>
            </p14:nvContentPartPr>
            <p14:xfrm>
              <a:off x="9220320" y="3591720"/>
              <a:ext cx="122400" cy="254880"/>
            </p14:xfrm>
          </p:contentPart>
        </mc:Choice>
        <mc:Fallback xmlns="">
          <p:pic>
            <p:nvPicPr>
              <p:cNvPr id="5" name="Ink 4">
                <a:extLst>
                  <a:ext uri="{FF2B5EF4-FFF2-40B4-BE49-F238E27FC236}">
                    <a16:creationId xmlns:a16="http://schemas.microsoft.com/office/drawing/2014/main" id="{F4DAEED7-D16F-FC58-F27E-4563CD0FA83B}"/>
                  </a:ext>
                </a:extLst>
              </p:cNvPr>
              <p:cNvPicPr/>
              <p:nvPr/>
            </p:nvPicPr>
            <p:blipFill>
              <a:blip r:embed="rId31"/>
              <a:stretch>
                <a:fillRect/>
              </a:stretch>
            </p:blipFill>
            <p:spPr>
              <a:xfrm>
                <a:off x="9210960" y="3582360"/>
                <a:ext cx="141120" cy="273600"/>
              </a:xfrm>
              <a:prstGeom prst="rect">
                <a:avLst/>
              </a:prstGeom>
            </p:spPr>
          </p:pic>
        </mc:Fallback>
      </mc:AlternateContent>
    </p:spTree>
    <p:extLst>
      <p:ext uri="{BB962C8B-B14F-4D97-AF65-F5344CB8AC3E}">
        <p14:creationId xmlns:p14="http://schemas.microsoft.com/office/powerpoint/2010/main" val="25696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subTnLst>
                                    <p:set>
                                      <p:cBhvr override="childStyle">
                                        <p:cTn dur="1" fill="hold" display="0" masterRel="nextClick" afterEffect="1"/>
                                        <p:tgtEl>
                                          <p:spTgt spid="8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subTnLst>
                                    <p:set>
                                      <p:cBhvr override="childStyle">
                                        <p:cTn dur="1" fill="hold" display="0" masterRel="nextClick" afterEffect="1"/>
                                        <p:tgtEl>
                                          <p:spTgt spid="8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0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p:bldP spid="53" grpId="0"/>
      <p:bldP spid="75" grpId="0"/>
      <p:bldP spid="76" grpId="0"/>
      <p:bldP spid="77" grpId="0"/>
      <p:bldP spid="78" grpId="0"/>
      <p:bldP spid="79" grpId="0"/>
      <p:bldP spid="80" grpId="0"/>
      <p:bldP spid="81" grpId="0"/>
      <p:bldP spid="82" grpId="0" animBg="1"/>
      <p:bldP spid="83" grpId="0" animBg="1"/>
      <p:bldP spid="84" grpId="0" animBg="1"/>
      <p:bldP spid="85" grpId="0"/>
      <p:bldP spid="89" grpId="0"/>
      <p:bldP spid="90" grpId="0"/>
      <p:bldP spid="91" grpId="0"/>
      <p:bldP spid="92" grpId="0" animBg="1"/>
      <p:bldP spid="93" grpId="0" animBg="1"/>
      <p:bldP spid="94" grpId="0"/>
      <p:bldP spid="95" grpId="0" animBg="1"/>
      <p:bldP spid="96" grpId="0"/>
      <p:bldP spid="98" grpId="0"/>
      <p:bldP spid="99" grpId="0"/>
      <p:bldP spid="100" grpId="0"/>
      <p:bldP spid="101" grpId="0"/>
      <p:bldP spid="102" grpId="0"/>
      <p:bldP spid="103" grpId="0"/>
      <p:bldP spid="104" grpId="0"/>
      <p:bldP spid="105" grpId="0"/>
      <p:bldP spid="106" grpId="0"/>
      <p:bldP spid="107" grpId="0"/>
      <p:bldP spid="10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5C9A-E6D7-6187-B72C-F4C4DE1111CE}"/>
              </a:ext>
            </a:extLst>
          </p:cNvPr>
          <p:cNvSpPr>
            <a:spLocks noGrp="1"/>
          </p:cNvSpPr>
          <p:nvPr>
            <p:ph type="title"/>
          </p:nvPr>
        </p:nvSpPr>
        <p:spPr/>
        <p:txBody>
          <a:bodyPr>
            <a:normAutofit/>
          </a:bodyPr>
          <a:lstStyle/>
          <a:p>
            <a:pPr algn="ctr"/>
            <a:r>
              <a:rPr lang="en-IN" sz="4000" b="1" dirty="0">
                <a:latin typeface="Georgia" panose="02040502050405020303" pitchFamily="18" charset="0"/>
              </a:rPr>
              <a:t>Forward Procedure Output Summary</a:t>
            </a:r>
          </a:p>
        </p:txBody>
      </p:sp>
      <p:pic>
        <p:nvPicPr>
          <p:cNvPr id="4" name="Picture 3">
            <a:extLst>
              <a:ext uri="{FF2B5EF4-FFF2-40B4-BE49-F238E27FC236}">
                <a16:creationId xmlns:a16="http://schemas.microsoft.com/office/drawing/2014/main" id="{0FE811A1-F6D3-0F91-0D22-5DEBB5806F1A}"/>
              </a:ext>
            </a:extLst>
          </p:cNvPr>
          <p:cNvPicPr>
            <a:picLocks noChangeAspect="1"/>
          </p:cNvPicPr>
          <p:nvPr/>
        </p:nvPicPr>
        <p:blipFill rotWithShape="1">
          <a:blip r:embed="rId2"/>
          <a:srcRect b="69778"/>
          <a:stretch/>
        </p:blipFill>
        <p:spPr>
          <a:xfrm>
            <a:off x="175325" y="2039008"/>
            <a:ext cx="11841350" cy="3578752"/>
          </a:xfrm>
          <a:prstGeom prst="rect">
            <a:avLst/>
          </a:prstGeom>
        </p:spPr>
      </p:pic>
    </p:spTree>
    <p:extLst>
      <p:ext uri="{BB962C8B-B14F-4D97-AF65-F5344CB8AC3E}">
        <p14:creationId xmlns:p14="http://schemas.microsoft.com/office/powerpoint/2010/main" val="659674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9576A1-5410-48F6-1FF4-598F8C762F0B}"/>
              </a:ext>
            </a:extLst>
          </p:cNvPr>
          <p:cNvSpPr txBox="1"/>
          <p:nvPr/>
        </p:nvSpPr>
        <p:spPr>
          <a:xfrm>
            <a:off x="2144389" y="316131"/>
            <a:ext cx="9296400" cy="523220"/>
          </a:xfrm>
          <a:prstGeom prst="rect">
            <a:avLst/>
          </a:prstGeom>
          <a:noFill/>
        </p:spPr>
        <p:txBody>
          <a:bodyPr wrap="square">
            <a:spAutoFit/>
          </a:bodyPr>
          <a:lstStyle/>
          <a:p>
            <a:pPr algn="just"/>
            <a:r>
              <a:rPr lang="en-US" sz="2800" b="1" dirty="0">
                <a:latin typeface="Georgia" panose="02040502050405020303" pitchFamily="18" charset="0"/>
              </a:rPr>
              <a:t>Finding the probability of an observation</a:t>
            </a:r>
          </a:p>
        </p:txBody>
      </p:sp>
      <p:pic>
        <p:nvPicPr>
          <p:cNvPr id="3" name="Picture 2">
            <a:extLst>
              <a:ext uri="{FF2B5EF4-FFF2-40B4-BE49-F238E27FC236}">
                <a16:creationId xmlns:a16="http://schemas.microsoft.com/office/drawing/2014/main" id="{2E249E52-F199-5DEF-A5A3-2409A3AD01B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8265" y="949761"/>
            <a:ext cx="4686300" cy="3829050"/>
          </a:xfrm>
          <a:prstGeom prst="rect">
            <a:avLst/>
          </a:prstGeom>
        </p:spPr>
      </p:pic>
      <p:sp>
        <p:nvSpPr>
          <p:cNvPr id="7" name="TextBox 6">
            <a:extLst>
              <a:ext uri="{FF2B5EF4-FFF2-40B4-BE49-F238E27FC236}">
                <a16:creationId xmlns:a16="http://schemas.microsoft.com/office/drawing/2014/main" id="{723AFF8D-88D1-68C4-C49F-5BC754904BF2}"/>
              </a:ext>
            </a:extLst>
          </p:cNvPr>
          <p:cNvSpPr txBox="1"/>
          <p:nvPr/>
        </p:nvSpPr>
        <p:spPr>
          <a:xfrm>
            <a:off x="4559710" y="1079118"/>
            <a:ext cx="7329170" cy="2031325"/>
          </a:xfrm>
          <a:prstGeom prst="rect">
            <a:avLst/>
          </a:prstGeom>
          <a:noFill/>
        </p:spPr>
        <p:txBody>
          <a:bodyPr wrap="square">
            <a:spAutoFit/>
          </a:bodyPr>
          <a:lstStyle/>
          <a:p>
            <a:pPr lvl="0" algn="just">
              <a:lnSpc>
                <a:spcPct val="100000"/>
              </a:lnSpc>
            </a:pPr>
            <a:r>
              <a:rPr lang="en-US" b="1" dirty="0">
                <a:latin typeface="Georgia" panose="02040502050405020303" pitchFamily="18" charset="0"/>
              </a:rPr>
              <a:t>Trellis - The backward procedure:</a:t>
            </a:r>
          </a:p>
          <a:p>
            <a:pPr lvl="1" algn="just">
              <a:lnSpc>
                <a:spcPct val="100000"/>
              </a:lnSpc>
            </a:pPr>
            <a:r>
              <a:rPr lang="en-US" dirty="0">
                <a:latin typeface="Georgia" panose="02040502050405020303" pitchFamily="18" charset="0"/>
              </a:rPr>
              <a:t>It should be clear that we do not need to cache results working forward through time like this, but rather that we could also work backward. </a:t>
            </a:r>
          </a:p>
          <a:p>
            <a:pPr lvl="1" algn="just">
              <a:lnSpc>
                <a:spcPct val="100000"/>
              </a:lnSpc>
            </a:pPr>
            <a:r>
              <a:rPr lang="en-US" dirty="0">
                <a:latin typeface="Georgia" panose="02040502050405020303" pitchFamily="18" charset="0"/>
              </a:rPr>
              <a:t>The backward procedure computes backward variables which are the total backward procedure probability of seeing the rest of the observation sequence given that we were in state </a:t>
            </a:r>
            <a:r>
              <a:rPr lang="en-US" dirty="0" err="1">
                <a:latin typeface="Georgia" panose="02040502050405020303" pitchFamily="18" charset="0"/>
              </a:rPr>
              <a:t>s</a:t>
            </a:r>
            <a:r>
              <a:rPr lang="en-US" baseline="-25000" dirty="0" err="1">
                <a:latin typeface="Georgia" panose="02040502050405020303" pitchFamily="18" charset="0"/>
              </a:rPr>
              <a:t>i</a:t>
            </a:r>
            <a:r>
              <a:rPr lang="en-US" dirty="0">
                <a:latin typeface="Georgia" panose="02040502050405020303" pitchFamily="18" charset="0"/>
              </a:rPr>
              <a:t> at time t.</a:t>
            </a:r>
          </a:p>
        </p:txBody>
      </p:sp>
      <p:sp>
        <p:nvSpPr>
          <p:cNvPr id="13" name="Text Box 6">
            <a:extLst>
              <a:ext uri="{FF2B5EF4-FFF2-40B4-BE49-F238E27FC236}">
                <a16:creationId xmlns:a16="http://schemas.microsoft.com/office/drawing/2014/main" id="{BC2DA639-6A59-03B2-9A97-4CDCDB196943}"/>
              </a:ext>
            </a:extLst>
          </p:cNvPr>
          <p:cNvSpPr txBox="1"/>
          <p:nvPr/>
        </p:nvSpPr>
        <p:spPr>
          <a:xfrm>
            <a:off x="-121920" y="4856261"/>
            <a:ext cx="6747571" cy="1754326"/>
          </a:xfrm>
          <a:prstGeom prst="rect">
            <a:avLst/>
          </a:prstGeom>
          <a:noFill/>
        </p:spPr>
        <p:txBody>
          <a:bodyPr wrap="square" rtlCol="0" anchor="t">
            <a:spAutoFit/>
          </a:bodyPr>
          <a:lstStyle/>
          <a:p>
            <a:pPr lvl="1" algn="just"/>
            <a:r>
              <a:rPr lang="en-US" dirty="0">
                <a:latin typeface="Georgia" panose="02040502050405020303" pitchFamily="18" charset="0"/>
              </a:rPr>
              <a:t>The real reason for introducing this less intuitive calculation, though, is because use of a combination of forward and backward probabilities is vital for solving the third problem of parameter </a:t>
            </a:r>
            <a:r>
              <a:rPr lang="en-US" dirty="0" err="1">
                <a:latin typeface="Georgia" panose="02040502050405020303" pitchFamily="18" charset="0"/>
              </a:rPr>
              <a:t>reestimation</a:t>
            </a:r>
            <a:r>
              <a:rPr lang="en-US" dirty="0">
                <a:latin typeface="Georgia" panose="02040502050405020303" pitchFamily="18" charset="0"/>
              </a:rPr>
              <a:t>.</a:t>
            </a:r>
          </a:p>
          <a:p>
            <a:pPr lvl="1" algn="just"/>
            <a:r>
              <a:rPr lang="en-US" b="1" dirty="0">
                <a:latin typeface="Georgia" panose="02040502050405020303" pitchFamily="18" charset="0"/>
              </a:rPr>
              <a:t>Define backward variables</a:t>
            </a:r>
          </a:p>
          <a:p>
            <a:pPr lvl="2" algn="just"/>
            <a:r>
              <a:rPr lang="en-US" b="1" dirty="0">
                <a:latin typeface="Georgia" panose="02040502050405020303" pitchFamily="18" charset="0"/>
              </a:rPr>
              <a:t>β</a:t>
            </a:r>
            <a:r>
              <a:rPr lang="en-US" b="1" baseline="-25000" dirty="0" err="1">
                <a:latin typeface="Georgia" panose="02040502050405020303" pitchFamily="18" charset="0"/>
              </a:rPr>
              <a:t>i</a:t>
            </a:r>
            <a:r>
              <a:rPr lang="en-US" b="1" dirty="0">
                <a:latin typeface="Georgia" panose="02040502050405020303" pitchFamily="18" charset="0"/>
              </a:rPr>
              <a:t>(t) = P (</a:t>
            </a:r>
            <a:r>
              <a:rPr lang="en-US" b="1" dirty="0" err="1">
                <a:latin typeface="Georgia" panose="02040502050405020303" pitchFamily="18" charset="0"/>
              </a:rPr>
              <a:t>o</a:t>
            </a:r>
            <a:r>
              <a:rPr lang="en-US" b="1" baseline="-25000" dirty="0" err="1">
                <a:latin typeface="Georgia" panose="02040502050405020303" pitchFamily="18" charset="0"/>
              </a:rPr>
              <a:t>t</a:t>
            </a:r>
            <a:r>
              <a:rPr lang="en-US" b="1" dirty="0">
                <a:latin typeface="Georgia" panose="02040502050405020303" pitchFamily="18" charset="0"/>
              </a:rPr>
              <a:t> ··· </a:t>
            </a:r>
            <a:r>
              <a:rPr lang="en-US" b="1" dirty="0" err="1">
                <a:latin typeface="Georgia" panose="02040502050405020303" pitchFamily="18" charset="0"/>
              </a:rPr>
              <a:t>o</a:t>
            </a:r>
            <a:r>
              <a:rPr lang="en-US" b="1" baseline="-25000" dirty="0" err="1">
                <a:latin typeface="Georgia" panose="02040502050405020303" pitchFamily="18" charset="0"/>
              </a:rPr>
              <a:t>T</a:t>
            </a:r>
            <a:r>
              <a:rPr lang="en-US" b="1" dirty="0">
                <a:latin typeface="Georgia" panose="02040502050405020303" pitchFamily="18" charset="0"/>
              </a:rPr>
              <a:t> |</a:t>
            </a:r>
            <a:r>
              <a:rPr lang="en-US" b="1" dirty="0" err="1">
                <a:latin typeface="Georgia" panose="02040502050405020303" pitchFamily="18" charset="0"/>
              </a:rPr>
              <a:t>X</a:t>
            </a:r>
            <a:r>
              <a:rPr lang="en-US" b="1" baseline="-25000" dirty="0" err="1">
                <a:latin typeface="Georgia" panose="02040502050405020303" pitchFamily="18" charset="0"/>
              </a:rPr>
              <a:t>t</a:t>
            </a:r>
            <a:r>
              <a:rPr lang="en-US" b="1" baseline="-25000" dirty="0">
                <a:latin typeface="Georgia" panose="02040502050405020303" pitchFamily="18" charset="0"/>
              </a:rPr>
              <a:t> </a:t>
            </a:r>
            <a:r>
              <a:rPr lang="en-US" b="1" dirty="0">
                <a:latin typeface="Georgia" panose="02040502050405020303" pitchFamily="18" charset="0"/>
              </a:rPr>
              <a:t>= </a:t>
            </a:r>
            <a:r>
              <a:rPr lang="en-US" b="1" dirty="0" err="1">
                <a:latin typeface="Georgia" panose="02040502050405020303" pitchFamily="18" charset="0"/>
              </a:rPr>
              <a:t>i</a:t>
            </a:r>
            <a:r>
              <a:rPr lang="en-US" b="1" dirty="0">
                <a:latin typeface="Georgia" panose="02040502050405020303" pitchFamily="18" charset="0"/>
              </a:rPr>
              <a:t>,µ)</a:t>
            </a:r>
          </a:p>
        </p:txBody>
      </p:sp>
      <p:pic>
        <p:nvPicPr>
          <p:cNvPr id="2" name="Picture 1">
            <a:extLst>
              <a:ext uri="{FF2B5EF4-FFF2-40B4-BE49-F238E27FC236}">
                <a16:creationId xmlns:a16="http://schemas.microsoft.com/office/drawing/2014/main" id="{9C25ABDA-5EBC-DD9C-E87C-89B27D03DD94}"/>
              </a:ext>
            </a:extLst>
          </p:cNvPr>
          <p:cNvPicPr>
            <a:picLocks noChangeAspect="1"/>
          </p:cNvPicPr>
          <p:nvPr/>
        </p:nvPicPr>
        <p:blipFill>
          <a:blip r:embed="rId4"/>
          <a:stretch>
            <a:fillRect/>
          </a:stretch>
        </p:blipFill>
        <p:spPr>
          <a:xfrm>
            <a:off x="6875145" y="3648075"/>
            <a:ext cx="4842510" cy="3209925"/>
          </a:xfrm>
          <a:prstGeom prst="rect">
            <a:avLst/>
          </a:prstGeom>
        </p:spPr>
      </p:pic>
      <p:sp>
        <p:nvSpPr>
          <p:cNvPr id="6" name="TextBox 5">
            <a:extLst>
              <a:ext uri="{FF2B5EF4-FFF2-40B4-BE49-F238E27FC236}">
                <a16:creationId xmlns:a16="http://schemas.microsoft.com/office/drawing/2014/main" id="{27DC0366-256F-C061-DEE7-A7A36AFD8FDF}"/>
              </a:ext>
            </a:extLst>
          </p:cNvPr>
          <p:cNvSpPr txBox="1"/>
          <p:nvPr/>
        </p:nvSpPr>
        <p:spPr>
          <a:xfrm>
            <a:off x="6371302" y="3105834"/>
            <a:ext cx="5820697" cy="646331"/>
          </a:xfrm>
          <a:prstGeom prst="rect">
            <a:avLst/>
          </a:prstGeom>
          <a:noFill/>
        </p:spPr>
        <p:txBody>
          <a:bodyPr wrap="square">
            <a:spAutoFit/>
          </a:bodyPr>
          <a:lstStyle/>
          <a:p>
            <a:r>
              <a:rPr lang="en-US" dirty="0">
                <a:latin typeface="Georgia" panose="02040502050405020303" pitchFamily="18" charset="0"/>
              </a:rPr>
              <a:t>Then we can calculate backward variables working from right to left through the trellis as follows:</a:t>
            </a:r>
          </a:p>
        </p:txBody>
      </p:sp>
    </p:spTree>
    <p:extLst>
      <p:ext uri="{BB962C8B-B14F-4D97-AF65-F5344CB8AC3E}">
        <p14:creationId xmlns:p14="http://schemas.microsoft.com/office/powerpoint/2010/main" val="225019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Curved Down 19">
            <a:extLst>
              <a:ext uri="{FF2B5EF4-FFF2-40B4-BE49-F238E27FC236}">
                <a16:creationId xmlns:a16="http://schemas.microsoft.com/office/drawing/2014/main" id="{E122C898-B49C-4DCA-1A63-8AAFCB671A67}"/>
              </a:ext>
            </a:extLst>
          </p:cNvPr>
          <p:cNvSpPr/>
          <p:nvPr/>
        </p:nvSpPr>
        <p:spPr>
          <a:xfrm>
            <a:off x="7449831" y="3198644"/>
            <a:ext cx="3016073" cy="46209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0A08333-D3DE-D951-966C-F871D38EDF7D}"/>
                  </a:ext>
                </a:extLst>
              </p:cNvPr>
              <p:cNvSpPr txBox="1"/>
              <p:nvPr/>
            </p:nvSpPr>
            <p:spPr>
              <a:xfrm rot="18893227">
                <a:off x="630897" y="3209294"/>
                <a:ext cx="201490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𝟏</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𝟎𝟑𝟏𝟓</m:t>
                      </m:r>
                    </m:oMath>
                  </m:oMathPara>
                </a14:m>
                <a:endParaRPr lang="en-IN" b="1" dirty="0">
                  <a:solidFill>
                    <a:srgbClr val="00B050"/>
                  </a:solidFill>
                </a:endParaRPr>
              </a:p>
            </p:txBody>
          </p:sp>
        </mc:Choice>
        <mc:Fallback xmlns="">
          <p:sp>
            <p:nvSpPr>
              <p:cNvPr id="41" name="TextBox 40">
                <a:extLst>
                  <a:ext uri="{FF2B5EF4-FFF2-40B4-BE49-F238E27FC236}">
                    <a16:creationId xmlns:a16="http://schemas.microsoft.com/office/drawing/2014/main" id="{80A08333-D3DE-D951-966C-F871D38EDF7D}"/>
                  </a:ext>
                </a:extLst>
              </p:cNvPr>
              <p:cNvSpPr txBox="1">
                <a:spLocks noRot="1" noChangeAspect="1" noMove="1" noResize="1" noEditPoints="1" noAdjustHandles="1" noChangeArrowheads="1" noChangeShapeType="1" noTextEdit="1"/>
              </p:cNvSpPr>
              <p:nvPr/>
            </p:nvSpPr>
            <p:spPr>
              <a:xfrm rot="18893227">
                <a:off x="630897" y="3209294"/>
                <a:ext cx="2014906" cy="369332"/>
              </a:xfrm>
              <a:prstGeom prst="rect">
                <a:avLst/>
              </a:prstGeom>
              <a:blipFill>
                <a:blip r:embed="rId3"/>
                <a:stretch>
                  <a:fillRect b="-2518"/>
                </a:stretch>
              </a:blipFill>
            </p:spPr>
            <p:txBody>
              <a:bodyPr/>
              <a:lstStyle/>
              <a:p>
                <a:r>
                  <a:rPr lang="en-IN">
                    <a:noFill/>
                  </a:rPr>
                  <a:t> </a:t>
                </a:r>
              </a:p>
            </p:txBody>
          </p:sp>
        </mc:Fallback>
      </mc:AlternateContent>
      <p:pic>
        <p:nvPicPr>
          <p:cNvPr id="43" name="Picture 42">
            <a:extLst>
              <a:ext uri="{FF2B5EF4-FFF2-40B4-BE49-F238E27FC236}">
                <a16:creationId xmlns:a16="http://schemas.microsoft.com/office/drawing/2014/main" id="{F27DF157-BE49-DFA4-AD2C-D3AE1FC87B2B}"/>
              </a:ext>
            </a:extLst>
          </p:cNvPr>
          <p:cNvPicPr>
            <a:picLocks noChangeAspect="1"/>
          </p:cNvPicPr>
          <p:nvPr/>
        </p:nvPicPr>
        <p:blipFill>
          <a:blip r:embed="rId4"/>
          <a:srcRect t="2760" b="14660"/>
          <a:stretch>
            <a:fillRect/>
          </a:stretch>
        </p:blipFill>
        <p:spPr>
          <a:xfrm>
            <a:off x="567553" y="-26537"/>
            <a:ext cx="5206648" cy="1838881"/>
          </a:xfrm>
          <a:prstGeom prst="rect">
            <a:avLst/>
          </a:prstGeom>
        </p:spPr>
      </p:pic>
      <p:pic>
        <p:nvPicPr>
          <p:cNvPr id="44" name="Picture 43">
            <a:extLst>
              <a:ext uri="{FF2B5EF4-FFF2-40B4-BE49-F238E27FC236}">
                <a16:creationId xmlns:a16="http://schemas.microsoft.com/office/drawing/2014/main" id="{624A0E94-F3D8-4222-62B7-AB6BD646EF9B}"/>
              </a:ext>
            </a:extLst>
          </p:cNvPr>
          <p:cNvPicPr>
            <a:picLocks noChangeAspect="1"/>
          </p:cNvPicPr>
          <p:nvPr/>
        </p:nvPicPr>
        <p:blipFill>
          <a:blip r:embed="rId5"/>
          <a:srcRect r="16460"/>
          <a:stretch>
            <a:fillRect/>
          </a:stretch>
        </p:blipFill>
        <p:spPr>
          <a:xfrm>
            <a:off x="6292243" y="14488"/>
            <a:ext cx="4827888" cy="1530559"/>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7669504-2316-CAAD-4B3E-38D2F1360428}"/>
                  </a:ext>
                </a:extLst>
              </p:cNvPr>
              <p:cNvSpPr txBox="1"/>
              <p:nvPr/>
            </p:nvSpPr>
            <p:spPr>
              <a:xfrm rot="1897337">
                <a:off x="2974972" y="4592160"/>
                <a:ext cx="200938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0.245</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0.3</m:t>
                      </m:r>
                    </m:oMath>
                  </m:oMathPara>
                </a14:m>
                <a:endParaRPr lang="en-IN" dirty="0"/>
              </a:p>
            </p:txBody>
          </p:sp>
        </mc:Choice>
        <mc:Fallback xmlns="">
          <p:sp>
            <p:nvSpPr>
              <p:cNvPr id="53" name="TextBox 52">
                <a:extLst>
                  <a:ext uri="{FF2B5EF4-FFF2-40B4-BE49-F238E27FC236}">
                    <a16:creationId xmlns:a16="http://schemas.microsoft.com/office/drawing/2014/main" id="{17669504-2316-CAAD-4B3E-38D2F1360428}"/>
                  </a:ext>
                </a:extLst>
              </p:cNvPr>
              <p:cNvSpPr txBox="1">
                <a:spLocks noRot="1" noChangeAspect="1" noMove="1" noResize="1" noEditPoints="1" noAdjustHandles="1" noChangeArrowheads="1" noChangeShapeType="1" noTextEdit="1"/>
              </p:cNvSpPr>
              <p:nvPr/>
            </p:nvSpPr>
            <p:spPr>
              <a:xfrm rot="1897337">
                <a:off x="2974972" y="4592160"/>
                <a:ext cx="2009386" cy="369332"/>
              </a:xfrm>
              <a:prstGeom prst="rect">
                <a:avLst/>
              </a:prstGeom>
              <a:blipFill>
                <a:blip r:embed="rId6"/>
                <a:stretch>
                  <a:fillRect/>
                </a:stretch>
              </a:blipFill>
            </p:spPr>
            <p:txBody>
              <a:bodyPr/>
              <a:lstStyle/>
              <a:p>
                <a:r>
                  <a:rPr lang="en-IN">
                    <a:noFill/>
                  </a:rPr>
                  <a:t> </a:t>
                </a:r>
              </a:p>
            </p:txBody>
          </p:sp>
        </mc:Fallback>
      </mc:AlternateContent>
      <p:sp>
        <p:nvSpPr>
          <p:cNvPr id="62" name="TextBox 61">
            <a:extLst>
              <a:ext uri="{FF2B5EF4-FFF2-40B4-BE49-F238E27FC236}">
                <a16:creationId xmlns:a16="http://schemas.microsoft.com/office/drawing/2014/main" id="{83F5C853-6F96-A1DC-57BE-C62666D96600}"/>
              </a:ext>
            </a:extLst>
          </p:cNvPr>
          <p:cNvSpPr txBox="1"/>
          <p:nvPr/>
        </p:nvSpPr>
        <p:spPr>
          <a:xfrm>
            <a:off x="-419527" y="1731609"/>
            <a:ext cx="12611527" cy="830997"/>
          </a:xfrm>
          <a:prstGeom prst="rect">
            <a:avLst/>
          </a:prstGeom>
          <a:noFill/>
        </p:spPr>
        <p:txBody>
          <a:bodyPr wrap="square">
            <a:spAutoFit/>
          </a:bodyPr>
          <a:lstStyle/>
          <a:p>
            <a:pPr lvl="1" algn="just">
              <a:lnSpc>
                <a:spcPct val="100000"/>
              </a:lnSpc>
            </a:pPr>
            <a:r>
              <a:rPr lang="en-US" sz="2400" b="1" dirty="0">
                <a:latin typeface="Georgia" panose="02040502050405020303" pitchFamily="18" charset="0"/>
              </a:rPr>
              <a:t>What is the probability of seeing the output sequence </a:t>
            </a:r>
            <a:r>
              <a:rPr lang="en-US" sz="2400" b="1" dirty="0">
                <a:solidFill>
                  <a:schemeClr val="accent2"/>
                </a:solidFill>
                <a:latin typeface="Georgia" panose="02040502050405020303" pitchFamily="18" charset="0"/>
              </a:rPr>
              <a:t>{</a:t>
            </a:r>
            <a:r>
              <a:rPr lang="en-US" sz="2400" b="1" dirty="0" err="1">
                <a:solidFill>
                  <a:schemeClr val="accent2"/>
                </a:solidFill>
                <a:latin typeface="Georgia" panose="02040502050405020303" pitchFamily="18" charset="0"/>
              </a:rPr>
              <a:t>lem</a:t>
            </a:r>
            <a:r>
              <a:rPr lang="en-US" sz="2400" b="1" dirty="0">
                <a:solidFill>
                  <a:schemeClr val="accent2"/>
                </a:solidFill>
                <a:latin typeface="Georgia" panose="02040502050405020303" pitchFamily="18" charset="0"/>
              </a:rPr>
              <a:t>, </a:t>
            </a:r>
            <a:r>
              <a:rPr lang="en-US" sz="2400" b="1" dirty="0" err="1">
                <a:solidFill>
                  <a:schemeClr val="accent2"/>
                </a:solidFill>
                <a:latin typeface="Georgia" panose="02040502050405020303" pitchFamily="18" charset="0"/>
              </a:rPr>
              <a:t>ice-t</a:t>
            </a:r>
            <a:r>
              <a:rPr lang="en-US" sz="2400" b="1" dirty="0">
                <a:solidFill>
                  <a:schemeClr val="accent2"/>
                </a:solidFill>
                <a:latin typeface="Georgia" panose="02040502050405020303" pitchFamily="18" charset="0"/>
              </a:rPr>
              <a:t>, cola} </a:t>
            </a:r>
            <a:r>
              <a:rPr lang="en-US" sz="2400" b="1" dirty="0">
                <a:latin typeface="Georgia" panose="02040502050405020303" pitchFamily="18" charset="0"/>
              </a:rPr>
              <a:t>if the machine always starts off in the cola preferring state?</a:t>
            </a:r>
          </a:p>
        </p:txBody>
      </p:sp>
      <p:sp>
        <p:nvSpPr>
          <p:cNvPr id="2" name="TextBox 1">
            <a:extLst>
              <a:ext uri="{FF2B5EF4-FFF2-40B4-BE49-F238E27FC236}">
                <a16:creationId xmlns:a16="http://schemas.microsoft.com/office/drawing/2014/main" id="{6927D8B1-1978-0DC9-EC75-6296C19EB0A6}"/>
              </a:ext>
            </a:extLst>
          </p:cNvPr>
          <p:cNvSpPr txBox="1"/>
          <p:nvPr/>
        </p:nvSpPr>
        <p:spPr>
          <a:xfrm>
            <a:off x="1621733"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3" name="TextBox 2">
            <a:extLst>
              <a:ext uri="{FF2B5EF4-FFF2-40B4-BE49-F238E27FC236}">
                <a16:creationId xmlns:a16="http://schemas.microsoft.com/office/drawing/2014/main" id="{427F6B87-FEE0-C9B3-A514-07947A83734F}"/>
              </a:ext>
            </a:extLst>
          </p:cNvPr>
          <p:cNvSpPr txBox="1"/>
          <p:nvPr/>
        </p:nvSpPr>
        <p:spPr>
          <a:xfrm>
            <a:off x="4473693"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4" name="TextBox 3">
            <a:extLst>
              <a:ext uri="{FF2B5EF4-FFF2-40B4-BE49-F238E27FC236}">
                <a16:creationId xmlns:a16="http://schemas.microsoft.com/office/drawing/2014/main" id="{68DA661E-5FF9-8961-2C02-CB72DBD87240}"/>
              </a:ext>
            </a:extLst>
          </p:cNvPr>
          <p:cNvSpPr txBox="1"/>
          <p:nvPr/>
        </p:nvSpPr>
        <p:spPr>
          <a:xfrm>
            <a:off x="7303779"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6" name="TextBox 5">
            <a:extLst>
              <a:ext uri="{FF2B5EF4-FFF2-40B4-BE49-F238E27FC236}">
                <a16:creationId xmlns:a16="http://schemas.microsoft.com/office/drawing/2014/main" id="{3EFA624D-C9A1-C3E0-25EA-C3D5955F3181}"/>
              </a:ext>
            </a:extLst>
          </p:cNvPr>
          <p:cNvSpPr txBox="1"/>
          <p:nvPr/>
        </p:nvSpPr>
        <p:spPr>
          <a:xfrm>
            <a:off x="10125687" y="3623893"/>
            <a:ext cx="486271" cy="369332"/>
          </a:xfrm>
          <a:prstGeom prst="rect">
            <a:avLst/>
          </a:prstGeom>
          <a:noFill/>
        </p:spPr>
        <p:txBody>
          <a:bodyPr wrap="square" rtlCol="0">
            <a:spAutoFit/>
          </a:bodyPr>
          <a:lstStyle/>
          <a:p>
            <a:r>
              <a:rPr lang="en-IN" dirty="0">
                <a:latin typeface="Georgia" panose="02040502050405020303" pitchFamily="18" charset="0"/>
              </a:rPr>
              <a:t>CP</a:t>
            </a:r>
          </a:p>
        </p:txBody>
      </p:sp>
      <p:cxnSp>
        <p:nvCxnSpPr>
          <p:cNvPr id="8" name="Straight Arrow Connector 7">
            <a:extLst>
              <a:ext uri="{FF2B5EF4-FFF2-40B4-BE49-F238E27FC236}">
                <a16:creationId xmlns:a16="http://schemas.microsoft.com/office/drawing/2014/main" id="{14BB04C9-DA3E-62D1-405A-C20D7B2C664F}"/>
              </a:ext>
            </a:extLst>
          </p:cNvPr>
          <p:cNvCxnSpPr>
            <a:stCxn id="2" idx="3"/>
            <a:endCxn id="3" idx="1"/>
          </p:cNvCxnSpPr>
          <p:nvPr/>
        </p:nvCxnSpPr>
        <p:spPr>
          <a:xfrm>
            <a:off x="2108004" y="3779841"/>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357102-46DC-AF17-A5E4-8A5A126D35D1}"/>
              </a:ext>
            </a:extLst>
          </p:cNvPr>
          <p:cNvCxnSpPr/>
          <p:nvPr/>
        </p:nvCxnSpPr>
        <p:spPr>
          <a:xfrm>
            <a:off x="4959964" y="3779841"/>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9D832D-1FB6-2FF3-1EA3-D52355EC9955}"/>
              </a:ext>
            </a:extLst>
          </p:cNvPr>
          <p:cNvCxnSpPr/>
          <p:nvPr/>
        </p:nvCxnSpPr>
        <p:spPr>
          <a:xfrm>
            <a:off x="7775024" y="3797613"/>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3EAE33-2299-7FAA-9DB9-B1B5D3FAEDAC}"/>
              </a:ext>
            </a:extLst>
          </p:cNvPr>
          <p:cNvSpPr txBox="1"/>
          <p:nvPr/>
        </p:nvSpPr>
        <p:spPr>
          <a:xfrm>
            <a:off x="1682572"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12" name="TextBox 11">
            <a:extLst>
              <a:ext uri="{FF2B5EF4-FFF2-40B4-BE49-F238E27FC236}">
                <a16:creationId xmlns:a16="http://schemas.microsoft.com/office/drawing/2014/main" id="{65C56D2D-2846-7A0B-415D-938A90F95BDF}"/>
              </a:ext>
            </a:extLst>
          </p:cNvPr>
          <p:cNvSpPr txBox="1"/>
          <p:nvPr/>
        </p:nvSpPr>
        <p:spPr>
          <a:xfrm>
            <a:off x="4534532"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29" name="TextBox 28">
            <a:extLst>
              <a:ext uri="{FF2B5EF4-FFF2-40B4-BE49-F238E27FC236}">
                <a16:creationId xmlns:a16="http://schemas.microsoft.com/office/drawing/2014/main" id="{4C0CA6F5-B31B-70FD-3884-7CA4AC14A2BD}"/>
              </a:ext>
            </a:extLst>
          </p:cNvPr>
          <p:cNvSpPr txBox="1"/>
          <p:nvPr/>
        </p:nvSpPr>
        <p:spPr>
          <a:xfrm>
            <a:off x="7364618"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31" name="TextBox 30">
            <a:extLst>
              <a:ext uri="{FF2B5EF4-FFF2-40B4-BE49-F238E27FC236}">
                <a16:creationId xmlns:a16="http://schemas.microsoft.com/office/drawing/2014/main" id="{9B1C7B2D-553C-F046-C823-3FB7007BAA86}"/>
              </a:ext>
            </a:extLst>
          </p:cNvPr>
          <p:cNvSpPr txBox="1"/>
          <p:nvPr/>
        </p:nvSpPr>
        <p:spPr>
          <a:xfrm>
            <a:off x="10186526" y="5098809"/>
            <a:ext cx="486271" cy="369332"/>
          </a:xfrm>
          <a:prstGeom prst="rect">
            <a:avLst/>
          </a:prstGeom>
          <a:noFill/>
        </p:spPr>
        <p:txBody>
          <a:bodyPr wrap="square" rtlCol="0">
            <a:spAutoFit/>
          </a:bodyPr>
          <a:lstStyle/>
          <a:p>
            <a:r>
              <a:rPr lang="en-IN" dirty="0">
                <a:latin typeface="Georgia" panose="02040502050405020303" pitchFamily="18" charset="0"/>
              </a:rPr>
              <a:t>IP</a:t>
            </a:r>
          </a:p>
        </p:txBody>
      </p:sp>
      <p:cxnSp>
        <p:nvCxnSpPr>
          <p:cNvPr id="40" name="Straight Arrow Connector 39">
            <a:extLst>
              <a:ext uri="{FF2B5EF4-FFF2-40B4-BE49-F238E27FC236}">
                <a16:creationId xmlns:a16="http://schemas.microsoft.com/office/drawing/2014/main" id="{4ABF84A2-E194-A557-B1C9-1854D0A6AAB3}"/>
              </a:ext>
            </a:extLst>
          </p:cNvPr>
          <p:cNvCxnSpPr>
            <a:stCxn id="11" idx="3"/>
            <a:endCxn id="12" idx="1"/>
          </p:cNvCxnSpPr>
          <p:nvPr/>
        </p:nvCxnSpPr>
        <p:spPr>
          <a:xfrm>
            <a:off x="2168843" y="5254757"/>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B5E97DA-CCAE-9290-8946-BEDEA4B4B6B8}"/>
              </a:ext>
            </a:extLst>
          </p:cNvPr>
          <p:cNvCxnSpPr/>
          <p:nvPr/>
        </p:nvCxnSpPr>
        <p:spPr>
          <a:xfrm>
            <a:off x="5020803" y="5254757"/>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3AABF52-6434-033E-C6A7-EDCFDF5401B4}"/>
              </a:ext>
            </a:extLst>
          </p:cNvPr>
          <p:cNvCxnSpPr/>
          <p:nvPr/>
        </p:nvCxnSpPr>
        <p:spPr>
          <a:xfrm>
            <a:off x="7835863" y="5272529"/>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1432294-9C84-3767-A4AD-C5C0AE1F9E97}"/>
              </a:ext>
            </a:extLst>
          </p:cNvPr>
          <p:cNvCxnSpPr>
            <a:cxnSpLocks/>
            <a:stCxn id="11" idx="3"/>
            <a:endCxn id="3" idx="1"/>
          </p:cNvCxnSpPr>
          <p:nvPr/>
        </p:nvCxnSpPr>
        <p:spPr>
          <a:xfrm flipV="1">
            <a:off x="2168843" y="3779841"/>
            <a:ext cx="2304850"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5A2F0BB-06F5-8F1D-2131-4CEBA64FD145}"/>
              </a:ext>
            </a:extLst>
          </p:cNvPr>
          <p:cNvCxnSpPr>
            <a:cxnSpLocks/>
            <a:endCxn id="4" idx="1"/>
          </p:cNvCxnSpPr>
          <p:nvPr/>
        </p:nvCxnSpPr>
        <p:spPr>
          <a:xfrm flipV="1">
            <a:off x="5020803" y="3779841"/>
            <a:ext cx="2282976" cy="143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0580CB0-E622-2DC8-6FC8-A815095AFF1A}"/>
              </a:ext>
            </a:extLst>
          </p:cNvPr>
          <p:cNvCxnSpPr>
            <a:cxnSpLocks/>
          </p:cNvCxnSpPr>
          <p:nvPr/>
        </p:nvCxnSpPr>
        <p:spPr>
          <a:xfrm flipV="1">
            <a:off x="7835863" y="3807039"/>
            <a:ext cx="2304850"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7D91E3B-E92E-D492-272B-DDA6D6113A20}"/>
              </a:ext>
            </a:extLst>
          </p:cNvPr>
          <p:cNvCxnSpPr>
            <a:cxnSpLocks/>
            <a:stCxn id="2" idx="3"/>
            <a:endCxn id="12" idx="1"/>
          </p:cNvCxnSpPr>
          <p:nvPr/>
        </p:nvCxnSpPr>
        <p:spPr>
          <a:xfrm>
            <a:off x="2108004" y="3779841"/>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82AE998-97CD-247C-93C9-DE3EFD974005}"/>
              </a:ext>
            </a:extLst>
          </p:cNvPr>
          <p:cNvCxnSpPr>
            <a:cxnSpLocks/>
          </p:cNvCxnSpPr>
          <p:nvPr/>
        </p:nvCxnSpPr>
        <p:spPr>
          <a:xfrm>
            <a:off x="4959964" y="3796587"/>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78ADF64-8455-A20A-06FB-C44C173956E3}"/>
              </a:ext>
            </a:extLst>
          </p:cNvPr>
          <p:cNvCxnSpPr>
            <a:cxnSpLocks/>
          </p:cNvCxnSpPr>
          <p:nvPr/>
        </p:nvCxnSpPr>
        <p:spPr>
          <a:xfrm>
            <a:off x="7775024" y="3796587"/>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DC5F0E7-A357-EFBE-DB56-619033843381}"/>
              </a:ext>
            </a:extLst>
          </p:cNvPr>
          <p:cNvSpPr txBox="1"/>
          <p:nvPr/>
        </p:nvSpPr>
        <p:spPr>
          <a:xfrm>
            <a:off x="2971925" y="2618220"/>
            <a:ext cx="637845" cy="369332"/>
          </a:xfrm>
          <a:prstGeom prst="rect">
            <a:avLst/>
          </a:prstGeom>
          <a:noFill/>
        </p:spPr>
        <p:txBody>
          <a:bodyPr wrap="square" rtlCol="0">
            <a:spAutoFit/>
          </a:bodyPr>
          <a:lstStyle/>
          <a:p>
            <a:r>
              <a:rPr lang="en-IN" dirty="0">
                <a:solidFill>
                  <a:schemeClr val="accent2"/>
                </a:solidFill>
                <a:latin typeface="Georgia" panose="02040502050405020303" pitchFamily="18" charset="0"/>
              </a:rPr>
              <a:t>Lem</a:t>
            </a:r>
          </a:p>
        </p:txBody>
      </p:sp>
      <p:sp>
        <p:nvSpPr>
          <p:cNvPr id="73" name="TextBox 72">
            <a:extLst>
              <a:ext uri="{FF2B5EF4-FFF2-40B4-BE49-F238E27FC236}">
                <a16:creationId xmlns:a16="http://schemas.microsoft.com/office/drawing/2014/main" id="{BC0F7E5D-1541-46F0-FD87-DAB62405F196}"/>
              </a:ext>
            </a:extLst>
          </p:cNvPr>
          <p:cNvSpPr txBox="1"/>
          <p:nvPr/>
        </p:nvSpPr>
        <p:spPr>
          <a:xfrm>
            <a:off x="5982705" y="2618478"/>
            <a:ext cx="724243" cy="369332"/>
          </a:xfrm>
          <a:prstGeom prst="rect">
            <a:avLst/>
          </a:prstGeom>
          <a:noFill/>
        </p:spPr>
        <p:txBody>
          <a:bodyPr wrap="square" rtlCol="0">
            <a:spAutoFit/>
          </a:bodyPr>
          <a:lstStyle/>
          <a:p>
            <a:r>
              <a:rPr lang="en-IN" dirty="0" err="1">
                <a:solidFill>
                  <a:schemeClr val="accent2"/>
                </a:solidFill>
                <a:latin typeface="Georgia" panose="02040502050405020303" pitchFamily="18" charset="0"/>
              </a:rPr>
              <a:t>Ice-t</a:t>
            </a:r>
            <a:endParaRPr lang="en-IN" dirty="0">
              <a:solidFill>
                <a:schemeClr val="accent2"/>
              </a:solidFill>
              <a:latin typeface="Georgia" panose="02040502050405020303" pitchFamily="18" charset="0"/>
            </a:endParaRPr>
          </a:p>
        </p:txBody>
      </p:sp>
      <p:sp>
        <p:nvSpPr>
          <p:cNvPr id="74" name="TextBox 73">
            <a:extLst>
              <a:ext uri="{FF2B5EF4-FFF2-40B4-BE49-F238E27FC236}">
                <a16:creationId xmlns:a16="http://schemas.microsoft.com/office/drawing/2014/main" id="{6F30F881-9B97-2A42-B550-85C61F284AB9}"/>
              </a:ext>
            </a:extLst>
          </p:cNvPr>
          <p:cNvSpPr txBox="1"/>
          <p:nvPr/>
        </p:nvSpPr>
        <p:spPr>
          <a:xfrm>
            <a:off x="8957868" y="2620641"/>
            <a:ext cx="637845" cy="369332"/>
          </a:xfrm>
          <a:prstGeom prst="rect">
            <a:avLst/>
          </a:prstGeom>
          <a:noFill/>
        </p:spPr>
        <p:txBody>
          <a:bodyPr wrap="square" rtlCol="0">
            <a:spAutoFit/>
          </a:bodyPr>
          <a:lstStyle/>
          <a:p>
            <a:r>
              <a:rPr lang="en-IN" dirty="0">
                <a:solidFill>
                  <a:schemeClr val="accent2"/>
                </a:solidFill>
                <a:latin typeface="Georgia" panose="02040502050405020303" pitchFamily="18" charset="0"/>
              </a:rPr>
              <a:t>Cola</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317A2B2-5D7E-E132-0549-AC8955B35F13}"/>
                  </a:ext>
                </a:extLst>
              </p:cNvPr>
              <p:cNvSpPr txBox="1"/>
              <p:nvPr/>
            </p:nvSpPr>
            <p:spPr>
              <a:xfrm rot="18978866">
                <a:off x="682830" y="5683542"/>
                <a:ext cx="187473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𝟏</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𝟎𝟐𝟗</m:t>
                      </m:r>
                    </m:oMath>
                  </m:oMathPara>
                </a14:m>
                <a:endParaRPr lang="en-IN" b="1" dirty="0">
                  <a:solidFill>
                    <a:srgbClr val="00B050"/>
                  </a:solidFill>
                </a:endParaRPr>
              </a:p>
            </p:txBody>
          </p:sp>
        </mc:Choice>
        <mc:Fallback xmlns="">
          <p:sp>
            <p:nvSpPr>
              <p:cNvPr id="75" name="TextBox 74">
                <a:extLst>
                  <a:ext uri="{FF2B5EF4-FFF2-40B4-BE49-F238E27FC236}">
                    <a16:creationId xmlns:a16="http://schemas.microsoft.com/office/drawing/2014/main" id="{F317A2B2-5D7E-E132-0549-AC8955B35F13}"/>
                  </a:ext>
                </a:extLst>
              </p:cNvPr>
              <p:cNvSpPr txBox="1">
                <a:spLocks noRot="1" noChangeAspect="1" noMove="1" noResize="1" noEditPoints="1" noAdjustHandles="1" noChangeArrowheads="1" noChangeShapeType="1" noTextEdit="1"/>
              </p:cNvSpPr>
              <p:nvPr/>
            </p:nvSpPr>
            <p:spPr>
              <a:xfrm rot="18978866">
                <a:off x="682830" y="5683542"/>
                <a:ext cx="1874731" cy="369332"/>
              </a:xfrm>
              <a:prstGeom prst="rect">
                <a:avLst/>
              </a:prstGeom>
              <a:blipFill>
                <a:blip r:embed="rId7"/>
                <a:stretch>
                  <a:fillRect b="-19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47D974F-648B-560F-9BD6-AF2E2C14F699}"/>
                  </a:ext>
                </a:extLst>
              </p:cNvPr>
              <p:cNvSpPr txBox="1"/>
              <p:nvPr/>
            </p:nvSpPr>
            <p:spPr>
              <a:xfrm rot="19470022">
                <a:off x="4358302" y="2937470"/>
                <a:ext cx="186778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𝟐</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𝟎𝟒𝟓</m:t>
                      </m:r>
                    </m:oMath>
                  </m:oMathPara>
                </a14:m>
                <a:endParaRPr lang="en-IN" b="1" dirty="0">
                  <a:solidFill>
                    <a:srgbClr val="00B050"/>
                  </a:solidFill>
                </a:endParaRPr>
              </a:p>
            </p:txBody>
          </p:sp>
        </mc:Choice>
        <mc:Fallback xmlns="">
          <p:sp>
            <p:nvSpPr>
              <p:cNvPr id="76" name="TextBox 75">
                <a:extLst>
                  <a:ext uri="{FF2B5EF4-FFF2-40B4-BE49-F238E27FC236}">
                    <a16:creationId xmlns:a16="http://schemas.microsoft.com/office/drawing/2014/main" id="{447D974F-648B-560F-9BD6-AF2E2C14F699}"/>
                  </a:ext>
                </a:extLst>
              </p:cNvPr>
              <p:cNvSpPr txBox="1">
                <a:spLocks noRot="1" noChangeAspect="1" noMove="1" noResize="1" noEditPoints="1" noAdjustHandles="1" noChangeArrowheads="1" noChangeShapeType="1" noTextEdit="1"/>
              </p:cNvSpPr>
              <p:nvPr/>
            </p:nvSpPr>
            <p:spPr>
              <a:xfrm rot="19470022">
                <a:off x="4358302" y="2937470"/>
                <a:ext cx="1867783" cy="369332"/>
              </a:xfrm>
              <a:prstGeom prst="rect">
                <a:avLst/>
              </a:prstGeom>
              <a:blipFill>
                <a:blip r:embed="rId8"/>
                <a:stretch>
                  <a:fillRect b="-35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941B4-529D-FF5E-CA59-BDD6C6095A93}"/>
                  </a:ext>
                </a:extLst>
              </p:cNvPr>
              <p:cNvSpPr txBox="1"/>
              <p:nvPr/>
            </p:nvSpPr>
            <p:spPr>
              <a:xfrm rot="19255379">
                <a:off x="7184957" y="2857469"/>
                <a:ext cx="215141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𝟑</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𝟔</m:t>
                      </m:r>
                    </m:oMath>
                  </m:oMathPara>
                </a14:m>
                <a:endParaRPr lang="en-IN" b="1" dirty="0">
                  <a:solidFill>
                    <a:srgbClr val="00B050"/>
                  </a:solidFill>
                </a:endParaRPr>
              </a:p>
            </p:txBody>
          </p:sp>
        </mc:Choice>
        <mc:Fallback xmlns="">
          <p:sp>
            <p:nvSpPr>
              <p:cNvPr id="77" name="TextBox 76">
                <a:extLst>
                  <a:ext uri="{FF2B5EF4-FFF2-40B4-BE49-F238E27FC236}">
                    <a16:creationId xmlns:a16="http://schemas.microsoft.com/office/drawing/2014/main" id="{9BF941B4-529D-FF5E-CA59-BDD6C6095A93}"/>
                  </a:ext>
                </a:extLst>
              </p:cNvPr>
              <p:cNvSpPr txBox="1">
                <a:spLocks noRot="1" noChangeAspect="1" noMove="1" noResize="1" noEditPoints="1" noAdjustHandles="1" noChangeArrowheads="1" noChangeShapeType="1" noTextEdit="1"/>
              </p:cNvSpPr>
              <p:nvPr/>
            </p:nvSpPr>
            <p:spPr>
              <a:xfrm rot="19255379">
                <a:off x="7184957" y="2857469"/>
                <a:ext cx="2151415" cy="369332"/>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859B04E-5419-2771-173C-9B4ED7ED0FB3}"/>
                  </a:ext>
                </a:extLst>
              </p:cNvPr>
              <p:cNvSpPr txBox="1"/>
              <p:nvPr/>
            </p:nvSpPr>
            <p:spPr>
              <a:xfrm rot="19702172">
                <a:off x="9858007" y="3066758"/>
                <a:ext cx="23838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sz="1800" b="1" i="1" dirty="0" smtClean="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𝟒</m:t>
                      </m:r>
                      <m:r>
                        <a:rPr lang="en-IN" sz="1800" b="1" i="1" dirty="0" smtClean="0">
                          <a:solidFill>
                            <a:srgbClr val="00B050"/>
                          </a:solidFill>
                          <a:latin typeface="Cambria Math" panose="02040503050406030204" pitchFamily="18" charset="0"/>
                          <a:ea typeface="Cambria Math" panose="02040503050406030204" pitchFamily="18" charset="0"/>
                        </a:rPr>
                        <m:t>)=</m:t>
                      </m:r>
                      <m:r>
                        <a:rPr lang="en-IN" b="1" i="1" dirty="0" smtClean="0">
                          <a:solidFill>
                            <a:srgbClr val="00B050"/>
                          </a:solidFill>
                          <a:latin typeface="Cambria Math" panose="02040503050406030204" pitchFamily="18" charset="0"/>
                        </a:rPr>
                        <m:t>𝟏</m:t>
                      </m:r>
                    </m:oMath>
                  </m:oMathPara>
                </a14:m>
                <a:endParaRPr lang="en-IN" b="1" dirty="0">
                  <a:solidFill>
                    <a:srgbClr val="00B050"/>
                  </a:solidFill>
                </a:endParaRPr>
              </a:p>
            </p:txBody>
          </p:sp>
        </mc:Choice>
        <mc:Fallback xmlns="">
          <p:sp>
            <p:nvSpPr>
              <p:cNvPr id="78" name="TextBox 77">
                <a:extLst>
                  <a:ext uri="{FF2B5EF4-FFF2-40B4-BE49-F238E27FC236}">
                    <a16:creationId xmlns:a16="http://schemas.microsoft.com/office/drawing/2014/main" id="{3859B04E-5419-2771-173C-9B4ED7ED0FB3}"/>
                  </a:ext>
                </a:extLst>
              </p:cNvPr>
              <p:cNvSpPr txBox="1">
                <a:spLocks noRot="1" noChangeAspect="1" noMove="1" noResize="1" noEditPoints="1" noAdjustHandles="1" noChangeArrowheads="1" noChangeShapeType="1" noTextEdit="1"/>
              </p:cNvSpPr>
              <p:nvPr/>
            </p:nvSpPr>
            <p:spPr>
              <a:xfrm rot="19702172">
                <a:off x="9858007" y="3066758"/>
                <a:ext cx="2383889" cy="369332"/>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991B950-A7DE-E903-36DB-AC1C22CE914A}"/>
                  </a:ext>
                </a:extLst>
              </p:cNvPr>
              <p:cNvSpPr txBox="1"/>
              <p:nvPr/>
            </p:nvSpPr>
            <p:spPr>
              <a:xfrm rot="19944600">
                <a:off x="3426443" y="5549233"/>
                <a:ext cx="193014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𝟐</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𝟐𝟒𝟓</m:t>
                      </m:r>
                    </m:oMath>
                  </m:oMathPara>
                </a14:m>
                <a:endParaRPr lang="en-IN" b="1" dirty="0">
                  <a:solidFill>
                    <a:srgbClr val="00B050"/>
                  </a:solidFill>
                </a:endParaRPr>
              </a:p>
            </p:txBody>
          </p:sp>
        </mc:Choice>
        <mc:Fallback xmlns="">
          <p:sp>
            <p:nvSpPr>
              <p:cNvPr id="79" name="TextBox 78">
                <a:extLst>
                  <a:ext uri="{FF2B5EF4-FFF2-40B4-BE49-F238E27FC236}">
                    <a16:creationId xmlns:a16="http://schemas.microsoft.com/office/drawing/2014/main" id="{0991B950-A7DE-E903-36DB-AC1C22CE914A}"/>
                  </a:ext>
                </a:extLst>
              </p:cNvPr>
              <p:cNvSpPr txBox="1">
                <a:spLocks noRot="1" noChangeAspect="1" noMove="1" noResize="1" noEditPoints="1" noAdjustHandles="1" noChangeArrowheads="1" noChangeShapeType="1" noTextEdit="1"/>
              </p:cNvSpPr>
              <p:nvPr/>
            </p:nvSpPr>
            <p:spPr>
              <a:xfrm rot="19944600">
                <a:off x="3426443" y="5549233"/>
                <a:ext cx="1930140" cy="369332"/>
              </a:xfrm>
              <a:prstGeom prst="rect">
                <a:avLst/>
              </a:prstGeom>
              <a:blipFill>
                <a:blip r:embed="rId11"/>
                <a:stretch>
                  <a:fillRect b="-248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FCF4966-ECFD-0257-E53D-D6B66AA43DC0}"/>
                  </a:ext>
                </a:extLst>
              </p:cNvPr>
              <p:cNvSpPr txBox="1"/>
              <p:nvPr/>
            </p:nvSpPr>
            <p:spPr>
              <a:xfrm rot="19944600">
                <a:off x="5880546" y="5627490"/>
                <a:ext cx="221376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𝟑</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𝟏</m:t>
                      </m:r>
                    </m:oMath>
                  </m:oMathPara>
                </a14:m>
                <a:endParaRPr lang="en-IN" b="1" dirty="0">
                  <a:solidFill>
                    <a:srgbClr val="00B050"/>
                  </a:solidFill>
                </a:endParaRPr>
              </a:p>
            </p:txBody>
          </p:sp>
        </mc:Choice>
        <mc:Fallback xmlns="">
          <p:sp>
            <p:nvSpPr>
              <p:cNvPr id="80" name="TextBox 79">
                <a:extLst>
                  <a:ext uri="{FF2B5EF4-FFF2-40B4-BE49-F238E27FC236}">
                    <a16:creationId xmlns:a16="http://schemas.microsoft.com/office/drawing/2014/main" id="{CFCF4966-ECFD-0257-E53D-D6B66AA43DC0}"/>
                  </a:ext>
                </a:extLst>
              </p:cNvPr>
              <p:cNvSpPr txBox="1">
                <a:spLocks noRot="1" noChangeAspect="1" noMove="1" noResize="1" noEditPoints="1" noAdjustHandles="1" noChangeArrowheads="1" noChangeShapeType="1" noTextEdit="1"/>
              </p:cNvSpPr>
              <p:nvPr/>
            </p:nvSpPr>
            <p:spPr>
              <a:xfrm rot="19944600">
                <a:off x="5880546" y="5627490"/>
                <a:ext cx="2213761" cy="369332"/>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3AF071-4914-AC95-2856-8318BCF92474}"/>
                  </a:ext>
                </a:extLst>
              </p:cNvPr>
              <p:cNvSpPr txBox="1"/>
              <p:nvPr/>
            </p:nvSpPr>
            <p:spPr>
              <a:xfrm rot="19364060">
                <a:off x="8871824" y="5746247"/>
                <a:ext cx="219547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𝟒</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𝟏</m:t>
                      </m:r>
                    </m:oMath>
                  </m:oMathPara>
                </a14:m>
                <a:endParaRPr lang="en-IN" b="1" dirty="0">
                  <a:solidFill>
                    <a:srgbClr val="00B050"/>
                  </a:solidFill>
                </a:endParaRPr>
              </a:p>
            </p:txBody>
          </p:sp>
        </mc:Choice>
        <mc:Fallback xmlns="">
          <p:sp>
            <p:nvSpPr>
              <p:cNvPr id="81" name="TextBox 80">
                <a:extLst>
                  <a:ext uri="{FF2B5EF4-FFF2-40B4-BE49-F238E27FC236}">
                    <a16:creationId xmlns:a16="http://schemas.microsoft.com/office/drawing/2014/main" id="{313AF071-4914-AC95-2856-8318BCF92474}"/>
                  </a:ext>
                </a:extLst>
              </p:cNvPr>
              <p:cNvSpPr txBox="1">
                <a:spLocks noRot="1" noChangeAspect="1" noMove="1" noResize="1" noEditPoints="1" noAdjustHandles="1" noChangeArrowheads="1" noChangeShapeType="1" noTextEdit="1"/>
              </p:cNvSpPr>
              <p:nvPr/>
            </p:nvSpPr>
            <p:spPr>
              <a:xfrm rot="19364060">
                <a:off x="8871824" y="5746247"/>
                <a:ext cx="2195476" cy="369332"/>
              </a:xfrm>
              <a:prstGeom prst="rect">
                <a:avLst/>
              </a:prstGeom>
              <a:blipFill>
                <a:blip r:embed="rId13"/>
                <a:stretch>
                  <a:fillRect/>
                </a:stretch>
              </a:blipFill>
            </p:spPr>
            <p:txBody>
              <a:bodyPr/>
              <a:lstStyle/>
              <a:p>
                <a:r>
                  <a:rPr lang="en-IN">
                    <a:noFill/>
                  </a:rPr>
                  <a:t> </a:t>
                </a:r>
              </a:p>
            </p:txBody>
          </p:sp>
        </mc:Fallback>
      </mc:AlternateContent>
      <p:sp>
        <p:nvSpPr>
          <p:cNvPr id="82" name="Rectangle 81">
            <a:extLst>
              <a:ext uri="{FF2B5EF4-FFF2-40B4-BE49-F238E27FC236}">
                <a16:creationId xmlns:a16="http://schemas.microsoft.com/office/drawing/2014/main" id="{5C174AEC-9527-331C-F9DD-A61E1492B2A3}"/>
              </a:ext>
            </a:extLst>
          </p:cNvPr>
          <p:cNvSpPr/>
          <p:nvPr/>
        </p:nvSpPr>
        <p:spPr>
          <a:xfrm rot="19642310">
            <a:off x="10372253" y="3080837"/>
            <a:ext cx="1330487" cy="4021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Arrow: Right 82">
            <a:extLst>
              <a:ext uri="{FF2B5EF4-FFF2-40B4-BE49-F238E27FC236}">
                <a16:creationId xmlns:a16="http://schemas.microsoft.com/office/drawing/2014/main" id="{95E22C5D-5837-CAE0-DD69-8F219148044C}"/>
              </a:ext>
            </a:extLst>
          </p:cNvPr>
          <p:cNvSpPr/>
          <p:nvPr/>
        </p:nvSpPr>
        <p:spPr>
          <a:xfrm rot="19865037">
            <a:off x="7661206" y="3244241"/>
            <a:ext cx="1427759" cy="813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a16="http://schemas.microsoft.com/office/drawing/2014/main" id="{2188CF25-6767-8822-446C-2CAA39E8A8A9}"/>
              </a:ext>
            </a:extLst>
          </p:cNvPr>
          <p:cNvSpPr/>
          <p:nvPr/>
        </p:nvSpPr>
        <p:spPr>
          <a:xfrm>
            <a:off x="7331155" y="3658871"/>
            <a:ext cx="428843" cy="2871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34FC02A3-08E5-96BA-E119-3C35CCCA912B}"/>
                  </a:ext>
                </a:extLst>
              </p:cNvPr>
              <p:cNvSpPr txBox="1"/>
              <p:nvPr/>
            </p:nvSpPr>
            <p:spPr>
              <a:xfrm>
                <a:off x="8528445" y="3509055"/>
                <a:ext cx="794694" cy="369332"/>
              </a:xfrm>
              <a:prstGeom prst="rect">
                <a:avLst/>
              </a:prstGeom>
              <a:noFill/>
            </p:spPr>
            <p:txBody>
              <a:bodyPr wrap="square">
                <a:spAutoFit/>
              </a:bodyPr>
              <a:lstStyle/>
              <a:p>
                <a:pPr algn="ctr"/>
                <a14:m>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m:t>
                    </m:r>
                  </m:oMath>
                </a14:m>
                <a:r>
                  <a:rPr lang="en-IN" dirty="0"/>
                  <a:t>7</a:t>
                </a:r>
              </a:p>
            </p:txBody>
          </p:sp>
        </mc:Choice>
        <mc:Fallback xmlns="">
          <p:sp>
            <p:nvSpPr>
              <p:cNvPr id="85" name="TextBox 84">
                <a:extLst>
                  <a:ext uri="{FF2B5EF4-FFF2-40B4-BE49-F238E27FC236}">
                    <a16:creationId xmlns:a16="http://schemas.microsoft.com/office/drawing/2014/main" id="{34FC02A3-08E5-96BA-E119-3C35CCCA912B}"/>
                  </a:ext>
                </a:extLst>
              </p:cNvPr>
              <p:cNvSpPr txBox="1">
                <a:spLocks noRot="1" noChangeAspect="1" noMove="1" noResize="1" noEditPoints="1" noAdjustHandles="1" noChangeArrowheads="1" noChangeShapeType="1" noTextEdit="1"/>
              </p:cNvSpPr>
              <p:nvPr/>
            </p:nvSpPr>
            <p:spPr>
              <a:xfrm>
                <a:off x="8528445" y="3509055"/>
                <a:ext cx="794694" cy="369332"/>
              </a:xfrm>
              <a:prstGeom prst="rect">
                <a:avLst/>
              </a:prstGeom>
              <a:blipFill>
                <a:blip r:embed="rId14"/>
                <a:stretch>
                  <a:fillRect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24FD0D9-D0C0-31C3-62AD-C35547944C14}"/>
                  </a:ext>
                </a:extLst>
              </p:cNvPr>
              <p:cNvSpPr txBox="1"/>
              <p:nvPr/>
            </p:nvSpPr>
            <p:spPr>
              <a:xfrm>
                <a:off x="8354114" y="3511453"/>
                <a:ext cx="239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Cambria Math" panose="02040503050406030204" pitchFamily="18" charset="0"/>
                        </a:rPr>
                        <m:t>1</m:t>
                      </m:r>
                    </m:oMath>
                  </m:oMathPara>
                </a14:m>
                <a:endParaRPr lang="en-IN" dirty="0"/>
              </a:p>
            </p:txBody>
          </p:sp>
        </mc:Choice>
        <mc:Fallback xmlns="">
          <p:sp>
            <p:nvSpPr>
              <p:cNvPr id="89" name="TextBox 88">
                <a:extLst>
                  <a:ext uri="{FF2B5EF4-FFF2-40B4-BE49-F238E27FC236}">
                    <a16:creationId xmlns:a16="http://schemas.microsoft.com/office/drawing/2014/main" id="{524FD0D9-D0C0-31C3-62AD-C35547944C14}"/>
                  </a:ext>
                </a:extLst>
              </p:cNvPr>
              <p:cNvSpPr txBox="1">
                <a:spLocks noRot="1" noChangeAspect="1" noMove="1" noResize="1" noEditPoints="1" noAdjustHandles="1" noChangeArrowheads="1" noChangeShapeType="1" noTextEdit="1"/>
              </p:cNvSpPr>
              <p:nvPr/>
            </p:nvSpPr>
            <p:spPr>
              <a:xfrm>
                <a:off x="8354114" y="3511453"/>
                <a:ext cx="239109" cy="369332"/>
              </a:xfrm>
              <a:prstGeom prst="rect">
                <a:avLst/>
              </a:prstGeom>
              <a:blipFill>
                <a:blip r:embed="rId15"/>
                <a:stretch>
                  <a:fillRect r="-2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9F5BF0F-ADF8-F058-07CE-0248A7D64F1B}"/>
                  </a:ext>
                </a:extLst>
              </p:cNvPr>
              <p:cNvSpPr txBox="1"/>
              <p:nvPr/>
            </p:nvSpPr>
            <p:spPr>
              <a:xfrm>
                <a:off x="9094085" y="3509055"/>
                <a:ext cx="79469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0.6</m:t>
                      </m:r>
                    </m:oMath>
                  </m:oMathPara>
                </a14:m>
                <a:endParaRPr lang="en-IN" dirty="0"/>
              </a:p>
            </p:txBody>
          </p:sp>
        </mc:Choice>
        <mc:Fallback xmlns="">
          <p:sp>
            <p:nvSpPr>
              <p:cNvPr id="90" name="TextBox 89">
                <a:extLst>
                  <a:ext uri="{FF2B5EF4-FFF2-40B4-BE49-F238E27FC236}">
                    <a16:creationId xmlns:a16="http://schemas.microsoft.com/office/drawing/2014/main" id="{69F5BF0F-ADF8-F058-07CE-0248A7D64F1B}"/>
                  </a:ext>
                </a:extLst>
              </p:cNvPr>
              <p:cNvSpPr txBox="1">
                <a:spLocks noRot="1" noChangeAspect="1" noMove="1" noResize="1" noEditPoints="1" noAdjustHandles="1" noChangeArrowheads="1" noChangeShapeType="1" noTextEdit="1"/>
              </p:cNvSpPr>
              <p:nvPr/>
            </p:nvSpPr>
            <p:spPr>
              <a:xfrm>
                <a:off x="9094085" y="3509055"/>
                <a:ext cx="794694" cy="369332"/>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4A0E8DE3-4461-F3F9-D393-A785A6130C86}"/>
                  </a:ext>
                </a:extLst>
              </p:cNvPr>
              <p:cNvSpPr txBox="1"/>
              <p:nvPr/>
            </p:nvSpPr>
            <p:spPr>
              <a:xfrm rot="2114133">
                <a:off x="9068760" y="4324955"/>
                <a:ext cx="239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dirty="0" smtClean="0">
                          <a:latin typeface="Cambria Math" panose="02040503050406030204" pitchFamily="18" charset="0"/>
                        </a:rPr>
                        <m:t>1</m:t>
                      </m:r>
                    </m:oMath>
                  </m:oMathPara>
                </a14:m>
                <a:endParaRPr lang="en-IN" dirty="0"/>
              </a:p>
            </p:txBody>
          </p:sp>
        </mc:Choice>
        <mc:Fallback xmlns="">
          <p:sp>
            <p:nvSpPr>
              <p:cNvPr id="91" name="TextBox 90">
                <a:extLst>
                  <a:ext uri="{FF2B5EF4-FFF2-40B4-BE49-F238E27FC236}">
                    <a16:creationId xmlns:a16="http://schemas.microsoft.com/office/drawing/2014/main" id="{4A0E8DE3-4461-F3F9-D393-A785A6130C86}"/>
                  </a:ext>
                </a:extLst>
              </p:cNvPr>
              <p:cNvSpPr txBox="1">
                <a:spLocks noRot="1" noChangeAspect="1" noMove="1" noResize="1" noEditPoints="1" noAdjustHandles="1" noChangeArrowheads="1" noChangeShapeType="1" noTextEdit="1"/>
              </p:cNvSpPr>
              <p:nvPr/>
            </p:nvSpPr>
            <p:spPr>
              <a:xfrm rot="2114133">
                <a:off x="9068760" y="4324955"/>
                <a:ext cx="239109" cy="369332"/>
              </a:xfrm>
              <a:prstGeom prst="rect">
                <a:avLst/>
              </a:prstGeom>
              <a:blipFill>
                <a:blip r:embed="rId17"/>
                <a:stretch>
                  <a:fillRect r="-2941" b="-2740"/>
                </a:stretch>
              </a:blipFill>
            </p:spPr>
            <p:txBody>
              <a:bodyPr/>
              <a:lstStyle/>
              <a:p>
                <a:r>
                  <a:rPr lang="en-IN">
                    <a:noFill/>
                  </a:rPr>
                  <a:t> </a:t>
                </a:r>
              </a:p>
            </p:txBody>
          </p:sp>
        </mc:Fallback>
      </mc:AlternateContent>
      <p:sp>
        <p:nvSpPr>
          <p:cNvPr id="93" name="Arrow: Right 92">
            <a:extLst>
              <a:ext uri="{FF2B5EF4-FFF2-40B4-BE49-F238E27FC236}">
                <a16:creationId xmlns:a16="http://schemas.microsoft.com/office/drawing/2014/main" id="{09AFD18F-C2C4-FAEE-180C-91820D9E7791}"/>
              </a:ext>
            </a:extLst>
          </p:cNvPr>
          <p:cNvSpPr/>
          <p:nvPr/>
        </p:nvSpPr>
        <p:spPr>
          <a:xfrm rot="1877372" flipV="1">
            <a:off x="7607165" y="4557037"/>
            <a:ext cx="2816052" cy="569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C40E2FD-4DD8-F6F6-56CC-88C3A46EE615}"/>
                  </a:ext>
                </a:extLst>
              </p:cNvPr>
              <p:cNvSpPr txBox="1"/>
              <p:nvPr/>
            </p:nvSpPr>
            <p:spPr>
              <a:xfrm rot="1869959">
                <a:off x="9206949" y="4540940"/>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oMath>
                  </m:oMathPara>
                </a14:m>
                <a:endParaRPr lang="en-IN" dirty="0"/>
              </a:p>
            </p:txBody>
          </p:sp>
        </mc:Choice>
        <mc:Fallback xmlns="">
          <p:sp>
            <p:nvSpPr>
              <p:cNvPr id="94" name="TextBox 93">
                <a:extLst>
                  <a:ext uri="{FF2B5EF4-FFF2-40B4-BE49-F238E27FC236}">
                    <a16:creationId xmlns:a16="http://schemas.microsoft.com/office/drawing/2014/main" id="{2C40E2FD-4DD8-F6F6-56CC-88C3A46EE615}"/>
                  </a:ext>
                </a:extLst>
              </p:cNvPr>
              <p:cNvSpPr txBox="1">
                <a:spLocks noRot="1" noChangeAspect="1" noMove="1" noResize="1" noEditPoints="1" noAdjustHandles="1" noChangeArrowheads="1" noChangeShapeType="1" noTextEdit="1"/>
              </p:cNvSpPr>
              <p:nvPr/>
            </p:nvSpPr>
            <p:spPr>
              <a:xfrm rot="1869959">
                <a:off x="9206949" y="4540940"/>
                <a:ext cx="628774" cy="369332"/>
              </a:xfrm>
              <a:prstGeom prst="rect">
                <a:avLst/>
              </a:prstGeom>
              <a:blipFill>
                <a:blip r:embed="rId18"/>
                <a:stretch>
                  <a:fillRect l="-833"/>
                </a:stretch>
              </a:blipFill>
            </p:spPr>
            <p:txBody>
              <a:bodyPr/>
              <a:lstStyle/>
              <a:p>
                <a:r>
                  <a:rPr lang="en-IN">
                    <a:noFill/>
                  </a:rPr>
                  <a:t> </a:t>
                </a:r>
              </a:p>
            </p:txBody>
          </p:sp>
        </mc:Fallback>
      </mc:AlternateContent>
      <p:sp>
        <p:nvSpPr>
          <p:cNvPr id="95" name="Arrow: Right 94">
            <a:extLst>
              <a:ext uri="{FF2B5EF4-FFF2-40B4-BE49-F238E27FC236}">
                <a16:creationId xmlns:a16="http://schemas.microsoft.com/office/drawing/2014/main" id="{EA29D38E-0909-1103-F236-08F666AE8047}"/>
              </a:ext>
            </a:extLst>
          </p:cNvPr>
          <p:cNvSpPr/>
          <p:nvPr/>
        </p:nvSpPr>
        <p:spPr>
          <a:xfrm rot="19660704">
            <a:off x="7645915" y="3288808"/>
            <a:ext cx="1658392" cy="1223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DF88AF54-08E4-801F-5F30-47F1E3E32EE6}"/>
                  </a:ext>
                </a:extLst>
              </p:cNvPr>
              <p:cNvSpPr txBox="1"/>
              <p:nvPr/>
            </p:nvSpPr>
            <p:spPr>
              <a:xfrm rot="1878955">
                <a:off x="9684721" y="4837558"/>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0.6</m:t>
                      </m:r>
                    </m:oMath>
                  </m:oMathPara>
                </a14:m>
                <a:endParaRPr lang="en-IN" dirty="0"/>
              </a:p>
            </p:txBody>
          </p:sp>
        </mc:Choice>
        <mc:Fallback xmlns="">
          <p:sp>
            <p:nvSpPr>
              <p:cNvPr id="96" name="TextBox 95">
                <a:extLst>
                  <a:ext uri="{FF2B5EF4-FFF2-40B4-BE49-F238E27FC236}">
                    <a16:creationId xmlns:a16="http://schemas.microsoft.com/office/drawing/2014/main" id="{DF88AF54-08E4-801F-5F30-47F1E3E32EE6}"/>
                  </a:ext>
                </a:extLst>
              </p:cNvPr>
              <p:cNvSpPr txBox="1">
                <a:spLocks noRot="1" noChangeAspect="1" noMove="1" noResize="1" noEditPoints="1" noAdjustHandles="1" noChangeArrowheads="1" noChangeShapeType="1" noTextEdit="1"/>
              </p:cNvSpPr>
              <p:nvPr/>
            </p:nvSpPr>
            <p:spPr>
              <a:xfrm rot="1878955">
                <a:off x="9684721" y="4837558"/>
                <a:ext cx="628774" cy="369332"/>
              </a:xfrm>
              <a:prstGeom prst="rect">
                <a:avLst/>
              </a:prstGeom>
              <a:blipFill>
                <a:blip r:embed="rId19"/>
                <a:stretch>
                  <a:fillRect l="-8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CFA2086-A9B2-7F8B-2B9C-C4F79213E76A}"/>
                  </a:ext>
                </a:extLst>
              </p:cNvPr>
              <p:cNvSpPr txBox="1"/>
              <p:nvPr/>
            </p:nvSpPr>
            <p:spPr>
              <a:xfrm>
                <a:off x="2396657" y="4997077"/>
                <a:ext cx="19948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ea typeface="Cambria Math" panose="02040503050406030204" pitchFamily="18" charset="0"/>
                        </a:rPr>
                        <m:t>0</m:t>
                      </m:r>
                      <m:r>
                        <a:rPr lang="en-IN" b="0" i="0" smtClean="0">
                          <a:latin typeface="Cambria Math" panose="02040503050406030204" pitchFamily="18" charset="0"/>
                          <a:ea typeface="Cambria Math" panose="02040503050406030204" pitchFamily="18" charset="0"/>
                        </a:rPr>
                        <m:t>.245</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0.2</m:t>
                      </m:r>
                    </m:oMath>
                  </m:oMathPara>
                </a14:m>
                <a:endParaRPr lang="en-IN" dirty="0"/>
              </a:p>
            </p:txBody>
          </p:sp>
        </mc:Choice>
        <mc:Fallback xmlns="">
          <p:sp>
            <p:nvSpPr>
              <p:cNvPr id="98" name="TextBox 97">
                <a:extLst>
                  <a:ext uri="{FF2B5EF4-FFF2-40B4-BE49-F238E27FC236}">
                    <a16:creationId xmlns:a16="http://schemas.microsoft.com/office/drawing/2014/main" id="{9CFA2086-A9B2-7F8B-2B9C-C4F79213E76A}"/>
                  </a:ext>
                </a:extLst>
              </p:cNvPr>
              <p:cNvSpPr txBox="1">
                <a:spLocks noRot="1" noChangeAspect="1" noMove="1" noResize="1" noEditPoints="1" noAdjustHandles="1" noChangeArrowheads="1" noChangeShapeType="1" noTextEdit="1"/>
              </p:cNvSpPr>
              <p:nvPr/>
            </p:nvSpPr>
            <p:spPr>
              <a:xfrm>
                <a:off x="2396657" y="4997077"/>
                <a:ext cx="1994856" cy="369332"/>
              </a:xfrm>
              <a:prstGeom prst="rect">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1C1D219-6EB0-3D2A-08B9-7B62BE363DE3}"/>
                  </a:ext>
                </a:extLst>
              </p:cNvPr>
              <p:cNvSpPr txBox="1"/>
              <p:nvPr/>
            </p:nvSpPr>
            <p:spPr>
              <a:xfrm>
                <a:off x="5368060" y="3489743"/>
                <a:ext cx="193099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0.6</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0.7</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99" name="TextBox 98">
                <a:extLst>
                  <a:ext uri="{FF2B5EF4-FFF2-40B4-BE49-F238E27FC236}">
                    <a16:creationId xmlns:a16="http://schemas.microsoft.com/office/drawing/2014/main" id="{91C1D219-6EB0-3D2A-08B9-7B62BE363DE3}"/>
                  </a:ext>
                </a:extLst>
              </p:cNvPr>
              <p:cNvSpPr txBox="1">
                <a:spLocks noRot="1" noChangeAspect="1" noMove="1" noResize="1" noEditPoints="1" noAdjustHandles="1" noChangeArrowheads="1" noChangeShapeType="1" noTextEdit="1"/>
              </p:cNvSpPr>
              <p:nvPr/>
            </p:nvSpPr>
            <p:spPr>
              <a:xfrm>
                <a:off x="5368060" y="3489743"/>
                <a:ext cx="1930991" cy="369332"/>
              </a:xfrm>
              <a:prstGeom prst="rect">
                <a:avLst/>
              </a:prstGeom>
              <a:blipFill>
                <a:blip r:embed="rId2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454B0A1-49DF-FC0F-C6E4-1C3B365DC143}"/>
                  </a:ext>
                </a:extLst>
              </p:cNvPr>
              <p:cNvSpPr txBox="1"/>
              <p:nvPr/>
            </p:nvSpPr>
            <p:spPr>
              <a:xfrm rot="19660189">
                <a:off x="4520406" y="4560593"/>
                <a:ext cx="204224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0.6</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0.</m:t>
                      </m:r>
                      <m:r>
                        <a:rPr lang="en-IN" i="1" dirty="0" smtClean="0">
                          <a:latin typeface="Cambria Math" panose="02040503050406030204" pitchFamily="18" charset="0"/>
                        </a:rPr>
                        <m:t>7</m:t>
                      </m:r>
                    </m:oMath>
                  </m:oMathPara>
                </a14:m>
                <a:endParaRPr lang="en-IN" dirty="0"/>
              </a:p>
            </p:txBody>
          </p:sp>
        </mc:Choice>
        <mc:Fallback xmlns="">
          <p:sp>
            <p:nvSpPr>
              <p:cNvPr id="100" name="TextBox 99">
                <a:extLst>
                  <a:ext uri="{FF2B5EF4-FFF2-40B4-BE49-F238E27FC236}">
                    <a16:creationId xmlns:a16="http://schemas.microsoft.com/office/drawing/2014/main" id="{B454B0A1-49DF-FC0F-C6E4-1C3B365DC143}"/>
                  </a:ext>
                </a:extLst>
              </p:cNvPr>
              <p:cNvSpPr txBox="1">
                <a:spLocks noRot="1" noChangeAspect="1" noMove="1" noResize="1" noEditPoints="1" noAdjustHandles="1" noChangeArrowheads="1" noChangeShapeType="1" noTextEdit="1"/>
              </p:cNvSpPr>
              <p:nvPr/>
            </p:nvSpPr>
            <p:spPr>
              <a:xfrm rot="19660189">
                <a:off x="4520406" y="4560593"/>
                <a:ext cx="2042246" cy="369332"/>
              </a:xfrm>
              <a:prstGeom prst="rect">
                <a:avLst/>
              </a:prstGeom>
              <a:blipFill>
                <a:blip r:embed="rId2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07A5A93F-F79C-74FB-574E-0068A08AC076}"/>
                  </a:ext>
                </a:extLst>
              </p:cNvPr>
              <p:cNvSpPr txBox="1"/>
              <p:nvPr/>
            </p:nvSpPr>
            <p:spPr>
              <a:xfrm rot="1862617">
                <a:off x="5945036" y="4625996"/>
                <a:ext cx="185581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ea typeface="Cambria Math" panose="02040503050406030204" pitchFamily="18" charset="0"/>
                        </a:rPr>
                        <m:t>0</m:t>
                      </m:r>
                      <m:r>
                        <a:rPr lang="en-IN" b="0" i="0" smtClean="0">
                          <a:latin typeface="Cambria Math" panose="02040503050406030204" pitchFamily="18" charset="0"/>
                          <a:ea typeface="Cambria Math" panose="02040503050406030204" pitchFamily="18" charset="0"/>
                        </a:rPr>
                        <m:t>.1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101" name="TextBox 100">
                <a:extLst>
                  <a:ext uri="{FF2B5EF4-FFF2-40B4-BE49-F238E27FC236}">
                    <a16:creationId xmlns:a16="http://schemas.microsoft.com/office/drawing/2014/main" id="{07A5A93F-F79C-74FB-574E-0068A08AC076}"/>
                  </a:ext>
                </a:extLst>
              </p:cNvPr>
              <p:cNvSpPr txBox="1">
                <a:spLocks noRot="1" noChangeAspect="1" noMove="1" noResize="1" noEditPoints="1" noAdjustHandles="1" noChangeArrowheads="1" noChangeShapeType="1" noTextEdit="1"/>
              </p:cNvSpPr>
              <p:nvPr/>
            </p:nvSpPr>
            <p:spPr>
              <a:xfrm rot="1862617">
                <a:off x="5945036" y="4625996"/>
                <a:ext cx="1855811" cy="369332"/>
              </a:xfrm>
              <a:prstGeom prst="rect">
                <a:avLst/>
              </a:prstGeom>
              <a:blipFill>
                <a:blip r:embed="rId2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79529C0-219A-6A4D-865D-DBD25A803454}"/>
                  </a:ext>
                </a:extLst>
              </p:cNvPr>
              <p:cNvSpPr txBox="1"/>
              <p:nvPr/>
            </p:nvSpPr>
            <p:spPr>
              <a:xfrm>
                <a:off x="5299613" y="4989205"/>
                <a:ext cx="18707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0.7</m:t>
                      </m:r>
                    </m:oMath>
                  </m:oMathPara>
                </a14:m>
                <a:endParaRPr lang="en-IN" dirty="0"/>
              </a:p>
            </p:txBody>
          </p:sp>
        </mc:Choice>
        <mc:Fallback xmlns="">
          <p:sp>
            <p:nvSpPr>
              <p:cNvPr id="102" name="TextBox 101">
                <a:extLst>
                  <a:ext uri="{FF2B5EF4-FFF2-40B4-BE49-F238E27FC236}">
                    <a16:creationId xmlns:a16="http://schemas.microsoft.com/office/drawing/2014/main" id="{079529C0-219A-6A4D-865D-DBD25A803454}"/>
                  </a:ext>
                </a:extLst>
              </p:cNvPr>
              <p:cNvSpPr txBox="1">
                <a:spLocks noRot="1" noChangeAspect="1" noMove="1" noResize="1" noEditPoints="1" noAdjustHandles="1" noChangeArrowheads="1" noChangeShapeType="1" noTextEdit="1"/>
              </p:cNvSpPr>
              <p:nvPr/>
            </p:nvSpPr>
            <p:spPr>
              <a:xfrm>
                <a:off x="5299613" y="4989205"/>
                <a:ext cx="1870739" cy="369332"/>
              </a:xfrm>
              <a:prstGeom prst="rect">
                <a:avLst/>
              </a:prstGeom>
              <a:blipFill>
                <a:blip r:embed="rId2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DC1A9E2-9BD7-19FB-EFEE-D2E84B4F004F}"/>
                  </a:ext>
                </a:extLst>
              </p:cNvPr>
              <p:cNvSpPr txBox="1"/>
              <p:nvPr/>
            </p:nvSpPr>
            <p:spPr>
              <a:xfrm>
                <a:off x="2492581" y="3496100"/>
                <a:ext cx="211463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0</m:t>
                      </m:r>
                      <m:r>
                        <a:rPr lang="en-IN" b="0" i="1" smtClean="0">
                          <a:latin typeface="Cambria Math" panose="02040503050406030204" pitchFamily="18" charset="0"/>
                          <a:ea typeface="Cambria Math" panose="02040503050406030204" pitchFamily="18" charset="0"/>
                        </a:rPr>
                        <m:t>.045</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0.7</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0.3</m:t>
                      </m:r>
                    </m:oMath>
                  </m:oMathPara>
                </a14:m>
                <a:endParaRPr lang="en-IN" dirty="0"/>
              </a:p>
            </p:txBody>
          </p:sp>
        </mc:Choice>
        <mc:Fallback xmlns="">
          <p:sp>
            <p:nvSpPr>
              <p:cNvPr id="103" name="TextBox 102">
                <a:extLst>
                  <a:ext uri="{FF2B5EF4-FFF2-40B4-BE49-F238E27FC236}">
                    <a16:creationId xmlns:a16="http://schemas.microsoft.com/office/drawing/2014/main" id="{9DC1A9E2-9BD7-19FB-EFEE-D2E84B4F004F}"/>
                  </a:ext>
                </a:extLst>
              </p:cNvPr>
              <p:cNvSpPr txBox="1">
                <a:spLocks noRot="1" noChangeAspect="1" noMove="1" noResize="1" noEditPoints="1" noAdjustHandles="1" noChangeArrowheads="1" noChangeShapeType="1" noTextEdit="1"/>
              </p:cNvSpPr>
              <p:nvPr/>
            </p:nvSpPr>
            <p:spPr>
              <a:xfrm>
                <a:off x="2492581" y="3496100"/>
                <a:ext cx="2114635" cy="369332"/>
              </a:xfrm>
              <a:prstGeom prst="rect">
                <a:avLst/>
              </a:prstGeom>
              <a:blipFill>
                <a:blip r:embed="rId2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DB3D8FAD-52AB-3433-38B8-783CFF2BDDF7}"/>
                  </a:ext>
                </a:extLst>
              </p:cNvPr>
              <p:cNvSpPr txBox="1"/>
              <p:nvPr/>
            </p:nvSpPr>
            <p:spPr>
              <a:xfrm rot="19766961">
                <a:off x="1796407" y="4564281"/>
                <a:ext cx="20347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0</m:t>
                      </m:r>
                      <m:r>
                        <a:rPr lang="en-IN" b="0" i="1" smtClean="0">
                          <a:latin typeface="Cambria Math" panose="02040503050406030204" pitchFamily="18" charset="0"/>
                          <a:ea typeface="Cambria Math" panose="02040503050406030204" pitchFamily="18" charset="0"/>
                        </a:rPr>
                        <m:t>.045</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0.2</m:t>
                      </m:r>
                    </m:oMath>
                  </m:oMathPara>
                </a14:m>
                <a:endParaRPr lang="en-IN" dirty="0"/>
              </a:p>
            </p:txBody>
          </p:sp>
        </mc:Choice>
        <mc:Fallback xmlns="">
          <p:sp>
            <p:nvSpPr>
              <p:cNvPr id="104" name="TextBox 103">
                <a:extLst>
                  <a:ext uri="{FF2B5EF4-FFF2-40B4-BE49-F238E27FC236}">
                    <a16:creationId xmlns:a16="http://schemas.microsoft.com/office/drawing/2014/main" id="{DB3D8FAD-52AB-3433-38B8-783CFF2BDDF7}"/>
                  </a:ext>
                </a:extLst>
              </p:cNvPr>
              <p:cNvSpPr txBox="1">
                <a:spLocks noRot="1" noChangeAspect="1" noMove="1" noResize="1" noEditPoints="1" noAdjustHandles="1" noChangeArrowheads="1" noChangeShapeType="1" noTextEdit="1"/>
              </p:cNvSpPr>
              <p:nvPr/>
            </p:nvSpPr>
            <p:spPr>
              <a:xfrm rot="19766961">
                <a:off x="1796407" y="4564281"/>
                <a:ext cx="2034739" cy="369332"/>
              </a:xfrm>
              <a:prstGeom prst="rect">
                <a:avLst/>
              </a:prstGeom>
              <a:blipFill>
                <a:blip r:embed="rId2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2ED92B-F173-F710-8D91-F80DD1523474}"/>
                  </a:ext>
                </a:extLst>
              </p:cNvPr>
              <p:cNvSpPr txBox="1"/>
              <p:nvPr/>
            </p:nvSpPr>
            <p:spPr>
              <a:xfrm rot="19711532">
                <a:off x="7304721" y="4650839"/>
                <a:ext cx="208510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105" name="TextBox 104">
                <a:extLst>
                  <a:ext uri="{FF2B5EF4-FFF2-40B4-BE49-F238E27FC236}">
                    <a16:creationId xmlns:a16="http://schemas.microsoft.com/office/drawing/2014/main" id="{722ED92B-F173-F710-8D91-F80DD1523474}"/>
                  </a:ext>
                </a:extLst>
              </p:cNvPr>
              <p:cNvSpPr txBox="1">
                <a:spLocks noRot="1" noChangeAspect="1" noMove="1" noResize="1" noEditPoints="1" noAdjustHandles="1" noChangeArrowheads="1" noChangeShapeType="1" noTextEdit="1"/>
              </p:cNvSpPr>
              <p:nvPr/>
            </p:nvSpPr>
            <p:spPr>
              <a:xfrm rot="19711532">
                <a:off x="7304721" y="4650839"/>
                <a:ext cx="2085109" cy="369332"/>
              </a:xfrm>
              <a:prstGeom prst="rect">
                <a:avLst/>
              </a:prstGeom>
              <a:blipFill>
                <a:blip r:embed="rId2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9D55B0E-0AC9-7DF4-83F1-CE0661043F6A}"/>
                  </a:ext>
                </a:extLst>
              </p:cNvPr>
              <p:cNvSpPr txBox="1"/>
              <p:nvPr/>
            </p:nvSpPr>
            <p:spPr>
              <a:xfrm>
                <a:off x="8002305" y="5009830"/>
                <a:ext cx="20709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106" name="TextBox 105">
                <a:extLst>
                  <a:ext uri="{FF2B5EF4-FFF2-40B4-BE49-F238E27FC236}">
                    <a16:creationId xmlns:a16="http://schemas.microsoft.com/office/drawing/2014/main" id="{39D55B0E-0AC9-7DF4-83F1-CE0661043F6A}"/>
                  </a:ext>
                </a:extLst>
              </p:cNvPr>
              <p:cNvSpPr txBox="1">
                <a:spLocks noRot="1" noChangeAspect="1" noMove="1" noResize="1" noEditPoints="1" noAdjustHandles="1" noChangeArrowheads="1" noChangeShapeType="1" noTextEdit="1"/>
              </p:cNvSpPr>
              <p:nvPr/>
            </p:nvSpPr>
            <p:spPr>
              <a:xfrm>
                <a:off x="8002305" y="5009830"/>
                <a:ext cx="2070989" cy="369332"/>
              </a:xfrm>
              <a:prstGeom prst="rect">
                <a:avLst/>
              </a:prstGeom>
              <a:blipFill>
                <a:blip r:embed="rId28"/>
                <a:stretch>
                  <a:fillRect/>
                </a:stretch>
              </a:blipFill>
            </p:spPr>
            <p:txBody>
              <a:bodyPr/>
              <a:lstStyle/>
              <a:p>
                <a:r>
                  <a:rPr lang="en-IN">
                    <a:noFill/>
                  </a:rPr>
                  <a:t> </a:t>
                </a:r>
              </a:p>
            </p:txBody>
          </p:sp>
        </mc:Fallback>
      </mc:AlternateContent>
      <p:sp>
        <p:nvSpPr>
          <p:cNvPr id="109" name="TextBox 108">
            <a:extLst>
              <a:ext uri="{FF2B5EF4-FFF2-40B4-BE49-F238E27FC236}">
                <a16:creationId xmlns:a16="http://schemas.microsoft.com/office/drawing/2014/main" id="{F898664C-3E4F-A316-24FD-01E66A0DF291}"/>
              </a:ext>
            </a:extLst>
          </p:cNvPr>
          <p:cNvSpPr txBox="1"/>
          <p:nvPr/>
        </p:nvSpPr>
        <p:spPr>
          <a:xfrm>
            <a:off x="-56755" y="6531092"/>
            <a:ext cx="6353502" cy="369332"/>
          </a:xfrm>
          <a:prstGeom prst="rect">
            <a:avLst/>
          </a:prstGeom>
          <a:noFill/>
        </p:spPr>
        <p:txBody>
          <a:bodyPr wrap="square">
            <a:spAutoFit/>
          </a:bodyPr>
          <a:lstStyle/>
          <a:p>
            <a:r>
              <a:rPr lang="en-US" sz="1800" b="1" dirty="0">
                <a:latin typeface="Georgia" panose="02040502050405020303" pitchFamily="18" charset="0"/>
              </a:rPr>
              <a:t>Backward Procedure</a:t>
            </a:r>
            <a:endParaRPr lang="en-IN" dirty="0"/>
          </a:p>
        </p:txBody>
      </p:sp>
      <p:sp>
        <p:nvSpPr>
          <p:cNvPr id="5" name="Rectangle 4">
            <a:extLst>
              <a:ext uri="{FF2B5EF4-FFF2-40B4-BE49-F238E27FC236}">
                <a16:creationId xmlns:a16="http://schemas.microsoft.com/office/drawing/2014/main" id="{D0F7BB0C-9084-4BB1-668B-66EFB8F4CB5D}"/>
              </a:ext>
            </a:extLst>
          </p:cNvPr>
          <p:cNvSpPr/>
          <p:nvPr/>
        </p:nvSpPr>
        <p:spPr>
          <a:xfrm rot="19300861">
            <a:off x="9272982" y="5766725"/>
            <a:ext cx="1330487" cy="4021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FE4AB6-C6C2-AB53-9373-745981CAEEF9}"/>
                  </a:ext>
                </a:extLst>
              </p:cNvPr>
              <p:cNvSpPr txBox="1"/>
              <p:nvPr/>
            </p:nvSpPr>
            <p:spPr>
              <a:xfrm>
                <a:off x="2625034" y="6552701"/>
                <a:ext cx="1011758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600" b="1" i="1" dirty="0" smtClean="0">
                              <a:solidFill>
                                <a:srgbClr val="FF0000"/>
                              </a:solidFill>
                              <a:latin typeface="Cambria Math" panose="02040503050406030204" pitchFamily="18" charset="0"/>
                              <a:ea typeface="Cambria Math" panose="02040503050406030204" pitchFamily="18" charset="0"/>
                            </a:rPr>
                          </m:ctrlPr>
                        </m:sSubPr>
                        <m:e>
                          <m:sSub>
                            <m:sSubPr>
                              <m:ctrlPr>
                                <a:rPr lang="en-IN" sz="1600" b="1" i="1" dirty="0" smtClean="0">
                                  <a:solidFill>
                                    <a:srgbClr val="FF0000"/>
                                  </a:solidFill>
                                  <a:latin typeface="Cambria Math" panose="02040503050406030204" pitchFamily="18" charset="0"/>
                                  <a:ea typeface="Cambria Math" panose="02040503050406030204" pitchFamily="18" charset="0"/>
                                </a:rPr>
                              </m:ctrlPr>
                            </m:sSubPr>
                            <m:e>
                              <m:r>
                                <a:rPr lang="en-IN" sz="1600" b="1" i="1" dirty="0" smtClean="0">
                                  <a:solidFill>
                                    <a:srgbClr val="FF0000"/>
                                  </a:solidFill>
                                  <a:latin typeface="Cambria Math" panose="02040503050406030204" pitchFamily="18" charset="0"/>
                                  <a:ea typeface="Cambria Math" panose="02040503050406030204" pitchFamily="18" charset="0"/>
                                </a:rPr>
                                <m:t>𝑷</m:t>
                              </m:r>
                              <m:d>
                                <m:dPr>
                                  <m:ctrlPr>
                                    <a:rPr lang="en-IN" sz="1600" b="1" i="1" dirty="0" smtClean="0">
                                      <a:solidFill>
                                        <a:srgbClr val="FF0000"/>
                                      </a:solidFill>
                                      <a:latin typeface="Cambria Math" panose="02040503050406030204" pitchFamily="18" charset="0"/>
                                      <a:ea typeface="Cambria Math" panose="02040503050406030204" pitchFamily="18" charset="0"/>
                                    </a:rPr>
                                  </m:ctrlPr>
                                </m:dPr>
                                <m:e>
                                  <m:r>
                                    <a:rPr lang="en-IN" sz="1600" b="1" i="1" dirty="0" smtClean="0">
                                      <a:solidFill>
                                        <a:srgbClr val="FF0000"/>
                                      </a:solidFill>
                                      <a:latin typeface="Cambria Math" panose="02040503050406030204" pitchFamily="18" charset="0"/>
                                      <a:ea typeface="Cambria Math" panose="02040503050406030204" pitchFamily="18" charset="0"/>
                                    </a:rPr>
                                    <m:t>𝑳𝒆𝒎</m:t>
                                  </m:r>
                                  <m:r>
                                    <a:rPr lang="en-IN" sz="1600" b="1" i="1" dirty="0" smtClean="0">
                                      <a:solidFill>
                                        <a:srgbClr val="FF0000"/>
                                      </a:solidFill>
                                      <a:latin typeface="Cambria Math" panose="02040503050406030204" pitchFamily="18" charset="0"/>
                                      <a:ea typeface="Cambria Math" panose="02040503050406030204" pitchFamily="18" charset="0"/>
                                    </a:rPr>
                                    <m:t>, </m:t>
                                  </m:r>
                                  <m:r>
                                    <a:rPr lang="en-IN" sz="1600" b="1" i="1" dirty="0" smtClean="0">
                                      <a:solidFill>
                                        <a:srgbClr val="FF0000"/>
                                      </a:solidFill>
                                      <a:latin typeface="Cambria Math" panose="02040503050406030204" pitchFamily="18" charset="0"/>
                                      <a:ea typeface="Cambria Math" panose="02040503050406030204" pitchFamily="18" charset="0"/>
                                    </a:rPr>
                                    <m:t>𝑰𝒄𝒆</m:t>
                                  </m:r>
                                  <m:r>
                                    <a:rPr lang="en-IN" sz="1600" b="1" i="1" dirty="0" smtClean="0">
                                      <a:solidFill>
                                        <a:srgbClr val="FF0000"/>
                                      </a:solidFill>
                                      <a:latin typeface="Cambria Math" panose="02040503050406030204" pitchFamily="18" charset="0"/>
                                      <a:ea typeface="Cambria Math" panose="02040503050406030204" pitchFamily="18" charset="0"/>
                                    </a:rPr>
                                    <m:t>−</m:t>
                                  </m:r>
                                  <m:r>
                                    <a:rPr lang="en-IN" sz="1600" b="1" i="1" dirty="0" smtClean="0">
                                      <a:solidFill>
                                        <a:srgbClr val="FF0000"/>
                                      </a:solidFill>
                                      <a:latin typeface="Cambria Math" panose="02040503050406030204" pitchFamily="18" charset="0"/>
                                      <a:ea typeface="Cambria Math" panose="02040503050406030204" pitchFamily="18" charset="0"/>
                                    </a:rPr>
                                    <m:t>𝒕</m:t>
                                  </m:r>
                                  <m:r>
                                    <a:rPr lang="en-IN" sz="1600" b="1" i="1" dirty="0" smtClean="0">
                                      <a:solidFill>
                                        <a:srgbClr val="FF0000"/>
                                      </a:solidFill>
                                      <a:latin typeface="Cambria Math" panose="02040503050406030204" pitchFamily="18" charset="0"/>
                                      <a:ea typeface="Cambria Math" panose="02040503050406030204" pitchFamily="18" charset="0"/>
                                    </a:rPr>
                                    <m:t>,</m:t>
                                  </m:r>
                                  <m:r>
                                    <a:rPr lang="en-IN" sz="1600" b="1" i="1" dirty="0" smtClean="0">
                                      <a:solidFill>
                                        <a:srgbClr val="FF0000"/>
                                      </a:solidFill>
                                      <a:latin typeface="Cambria Math" panose="02040503050406030204" pitchFamily="18" charset="0"/>
                                      <a:ea typeface="Cambria Math" panose="02040503050406030204" pitchFamily="18" charset="0"/>
                                    </a:rPr>
                                    <m:t>𝑪𝒐𝒍𝒂</m:t>
                                  </m:r>
                                </m:e>
                              </m:d>
                              <m:r>
                                <a:rPr lang="en-IN" sz="1600" b="1" i="1" dirty="0" smtClean="0">
                                  <a:solidFill>
                                    <a:srgbClr val="FF0000"/>
                                  </a:solidFill>
                                  <a:latin typeface="Cambria Math" panose="02040503050406030204" pitchFamily="18" charset="0"/>
                                  <a:ea typeface="Cambria Math" panose="02040503050406030204" pitchFamily="18" charset="0"/>
                                </a:rPr>
                                <m:t>=</m:t>
                              </m:r>
                              <m:r>
                                <a:rPr lang="en-US" sz="1600" b="1" i="1" dirty="0" smtClean="0">
                                  <a:solidFill>
                                    <a:srgbClr val="FF0000"/>
                                  </a:solidFill>
                                  <a:latin typeface="Cambria Math" panose="02040503050406030204" pitchFamily="18" charset="0"/>
                                  <a:ea typeface="Cambria Math" panose="02040503050406030204" pitchFamily="18" charset="0"/>
                                </a:rPr>
                                <m:t>𝝅</m:t>
                              </m:r>
                            </m:e>
                            <m:sub>
                              <m:r>
                                <a:rPr lang="en-IN" sz="1600" b="1" i="1" dirty="0">
                                  <a:solidFill>
                                    <a:srgbClr val="FF0000"/>
                                  </a:solidFill>
                                  <a:latin typeface="Cambria Math" panose="02040503050406030204" pitchFamily="18" charset="0"/>
                                  <a:ea typeface="Cambria Math" panose="02040503050406030204" pitchFamily="18" charset="0"/>
                                </a:rPr>
                                <m:t>𝑪𝑷</m:t>
                              </m:r>
                            </m:sub>
                          </m:sSub>
                          <m:d>
                            <m:dPr>
                              <m:ctrlPr>
                                <a:rPr lang="en-IN" sz="1600" b="1" i="1" dirty="0">
                                  <a:solidFill>
                                    <a:srgbClr val="FF0000"/>
                                  </a:solidFill>
                                  <a:latin typeface="Cambria Math" panose="02040503050406030204" pitchFamily="18" charset="0"/>
                                  <a:ea typeface="Cambria Math" panose="02040503050406030204" pitchFamily="18" charset="0"/>
                                </a:rPr>
                              </m:ctrlPr>
                            </m:dPr>
                            <m:e>
                              <m:r>
                                <a:rPr lang="en-IN" sz="1600" b="1" i="1" dirty="0" smtClean="0">
                                  <a:solidFill>
                                    <a:srgbClr val="FF0000"/>
                                  </a:solidFill>
                                  <a:latin typeface="Cambria Math" panose="02040503050406030204" pitchFamily="18" charset="0"/>
                                  <a:ea typeface="Cambria Math" panose="02040503050406030204" pitchFamily="18" charset="0"/>
                                </a:rPr>
                                <m:t>𝟏</m:t>
                              </m:r>
                            </m:e>
                          </m:d>
                          <m:r>
                            <a:rPr lang="en-US" sz="1600" i="1">
                              <a:solidFill>
                                <a:srgbClr val="FF0000"/>
                              </a:solidFill>
                              <a:latin typeface="Cambria Math" panose="02040503050406030204" pitchFamily="18" charset="0"/>
                              <a:ea typeface="Cambria Math" panose="02040503050406030204" pitchFamily="18" charset="0"/>
                            </a:rPr>
                            <m:t>×</m:t>
                          </m:r>
                          <m:sSub>
                            <m:sSubPr>
                              <m:ctrlPr>
                                <a:rPr lang="en-IN" sz="1600" b="1" i="1" dirty="0">
                                  <a:solidFill>
                                    <a:srgbClr val="FF0000"/>
                                  </a:solidFill>
                                  <a:latin typeface="Cambria Math" panose="02040503050406030204" pitchFamily="18" charset="0"/>
                                  <a:ea typeface="Cambria Math" panose="02040503050406030204" pitchFamily="18" charset="0"/>
                                </a:rPr>
                              </m:ctrlPr>
                            </m:sSubPr>
                            <m:e>
                              <m:r>
                                <a:rPr lang="en-IN" sz="1600" b="1" i="1" dirty="0">
                                  <a:solidFill>
                                    <a:srgbClr val="FF0000"/>
                                  </a:solidFill>
                                  <a:latin typeface="Cambria Math" panose="02040503050406030204" pitchFamily="18" charset="0"/>
                                  <a:ea typeface="Cambria Math" panose="02040503050406030204" pitchFamily="18" charset="0"/>
                                </a:rPr>
                                <m:t>𝜷</m:t>
                              </m:r>
                            </m:e>
                            <m:sub>
                              <m:r>
                                <a:rPr lang="en-IN" sz="1600" b="1" i="1" dirty="0">
                                  <a:solidFill>
                                    <a:srgbClr val="FF0000"/>
                                  </a:solidFill>
                                  <a:latin typeface="Cambria Math" panose="02040503050406030204" pitchFamily="18" charset="0"/>
                                  <a:ea typeface="Cambria Math" panose="02040503050406030204" pitchFamily="18" charset="0"/>
                                </a:rPr>
                                <m:t>𝑪𝑷</m:t>
                              </m:r>
                            </m:sub>
                          </m:sSub>
                          <m:d>
                            <m:dPr>
                              <m:ctrlPr>
                                <a:rPr lang="en-IN" sz="1600" b="1" i="1" dirty="0">
                                  <a:solidFill>
                                    <a:srgbClr val="FF0000"/>
                                  </a:solidFill>
                                  <a:latin typeface="Cambria Math" panose="02040503050406030204" pitchFamily="18" charset="0"/>
                                  <a:ea typeface="Cambria Math" panose="02040503050406030204" pitchFamily="18" charset="0"/>
                                </a:rPr>
                              </m:ctrlPr>
                            </m:dPr>
                            <m:e>
                              <m:r>
                                <a:rPr lang="en-IN" sz="1600" b="1" i="1" dirty="0">
                                  <a:solidFill>
                                    <a:srgbClr val="FF0000"/>
                                  </a:solidFill>
                                  <a:latin typeface="Cambria Math" panose="02040503050406030204" pitchFamily="18" charset="0"/>
                                  <a:ea typeface="Cambria Math" panose="02040503050406030204" pitchFamily="18" charset="0"/>
                                </a:rPr>
                                <m:t>𝟏</m:t>
                              </m:r>
                            </m:e>
                          </m:d>
                          <m:r>
                            <a:rPr lang="en-IN" sz="1600" b="1" i="1" dirty="0" smtClean="0">
                              <a:solidFill>
                                <a:srgbClr val="FF0000"/>
                              </a:solidFill>
                              <a:latin typeface="Cambria Math" panose="02040503050406030204" pitchFamily="18" charset="0"/>
                              <a:ea typeface="Cambria Math" panose="02040503050406030204" pitchFamily="18" charset="0"/>
                            </a:rPr>
                            <m:t>+</m:t>
                          </m:r>
                          <m:r>
                            <a:rPr lang="en-IN" sz="1600" b="1" i="1" dirty="0" smtClean="0">
                              <a:solidFill>
                                <a:srgbClr val="FF0000"/>
                              </a:solidFill>
                              <a:latin typeface="Cambria Math" panose="02040503050406030204" pitchFamily="18" charset="0"/>
                              <a:ea typeface="Cambria Math" panose="02040503050406030204" pitchFamily="18" charset="0"/>
                            </a:rPr>
                            <m:t>𝝅</m:t>
                          </m:r>
                        </m:e>
                        <m:sub>
                          <m:r>
                            <a:rPr lang="en-IN" sz="1600" b="1" i="1" dirty="0" smtClean="0">
                              <a:solidFill>
                                <a:srgbClr val="FF0000"/>
                              </a:solidFill>
                              <a:latin typeface="Cambria Math" panose="02040503050406030204" pitchFamily="18" charset="0"/>
                              <a:ea typeface="Cambria Math" panose="02040503050406030204" pitchFamily="18" charset="0"/>
                            </a:rPr>
                            <m:t>𝑰𝑷</m:t>
                          </m:r>
                        </m:sub>
                      </m:sSub>
                      <m:d>
                        <m:dPr>
                          <m:ctrlPr>
                            <a:rPr lang="en-IN" sz="1600" b="1" i="1" dirty="0" smtClean="0">
                              <a:solidFill>
                                <a:srgbClr val="FF0000"/>
                              </a:solidFill>
                              <a:latin typeface="Cambria Math" panose="02040503050406030204" pitchFamily="18" charset="0"/>
                              <a:ea typeface="Cambria Math" panose="02040503050406030204" pitchFamily="18" charset="0"/>
                            </a:rPr>
                          </m:ctrlPr>
                        </m:dPr>
                        <m:e>
                          <m:r>
                            <a:rPr lang="en-IN" sz="1600" b="1" i="1" dirty="0" smtClean="0">
                              <a:solidFill>
                                <a:srgbClr val="FF0000"/>
                              </a:solidFill>
                              <a:latin typeface="Cambria Math" panose="02040503050406030204" pitchFamily="18" charset="0"/>
                              <a:ea typeface="Cambria Math" panose="02040503050406030204" pitchFamily="18" charset="0"/>
                            </a:rPr>
                            <m:t>𝟏</m:t>
                          </m:r>
                        </m:e>
                      </m:d>
                      <m:r>
                        <a:rPr lang="en-US" sz="1600" i="1">
                          <a:solidFill>
                            <a:srgbClr val="FF0000"/>
                          </a:solidFill>
                          <a:latin typeface="Cambria Math" panose="02040503050406030204" pitchFamily="18" charset="0"/>
                          <a:ea typeface="Cambria Math" panose="02040503050406030204" pitchFamily="18" charset="0"/>
                        </a:rPr>
                        <m:t>×</m:t>
                      </m:r>
                      <m:sSub>
                        <m:sSubPr>
                          <m:ctrlPr>
                            <a:rPr lang="en-IN" sz="1600" b="1" i="1" dirty="0">
                              <a:solidFill>
                                <a:srgbClr val="FF0000"/>
                              </a:solidFill>
                              <a:latin typeface="Cambria Math" panose="02040503050406030204" pitchFamily="18" charset="0"/>
                              <a:ea typeface="Cambria Math" panose="02040503050406030204" pitchFamily="18" charset="0"/>
                            </a:rPr>
                          </m:ctrlPr>
                        </m:sSubPr>
                        <m:e>
                          <m:r>
                            <a:rPr lang="en-IN" sz="1600" b="1" i="1" dirty="0">
                              <a:solidFill>
                                <a:srgbClr val="FF0000"/>
                              </a:solidFill>
                              <a:latin typeface="Cambria Math" panose="02040503050406030204" pitchFamily="18" charset="0"/>
                              <a:ea typeface="Cambria Math" panose="02040503050406030204" pitchFamily="18" charset="0"/>
                            </a:rPr>
                            <m:t>𝜷</m:t>
                          </m:r>
                        </m:e>
                        <m:sub>
                          <m:r>
                            <a:rPr lang="en-IN" sz="1600" b="1" i="1" dirty="0" smtClean="0">
                              <a:solidFill>
                                <a:srgbClr val="FF0000"/>
                              </a:solidFill>
                              <a:latin typeface="Cambria Math" panose="02040503050406030204" pitchFamily="18" charset="0"/>
                              <a:ea typeface="Cambria Math" panose="02040503050406030204" pitchFamily="18" charset="0"/>
                            </a:rPr>
                            <m:t>𝑰</m:t>
                          </m:r>
                          <m:r>
                            <a:rPr lang="en-IN" sz="1600" b="1" i="1" dirty="0">
                              <a:solidFill>
                                <a:srgbClr val="FF0000"/>
                              </a:solidFill>
                              <a:latin typeface="Cambria Math" panose="02040503050406030204" pitchFamily="18" charset="0"/>
                              <a:ea typeface="Cambria Math" panose="02040503050406030204" pitchFamily="18" charset="0"/>
                            </a:rPr>
                            <m:t>𝑷</m:t>
                          </m:r>
                        </m:sub>
                      </m:sSub>
                      <m:d>
                        <m:dPr>
                          <m:ctrlPr>
                            <a:rPr lang="en-IN" sz="1600" b="1" i="1" dirty="0">
                              <a:solidFill>
                                <a:srgbClr val="FF0000"/>
                              </a:solidFill>
                              <a:latin typeface="Cambria Math" panose="02040503050406030204" pitchFamily="18" charset="0"/>
                              <a:ea typeface="Cambria Math" panose="02040503050406030204" pitchFamily="18" charset="0"/>
                            </a:rPr>
                          </m:ctrlPr>
                        </m:dPr>
                        <m:e>
                          <m:r>
                            <a:rPr lang="en-IN" sz="1600" b="1" i="1" dirty="0">
                              <a:solidFill>
                                <a:srgbClr val="FF0000"/>
                              </a:solidFill>
                              <a:latin typeface="Cambria Math" panose="02040503050406030204" pitchFamily="18" charset="0"/>
                              <a:ea typeface="Cambria Math" panose="02040503050406030204" pitchFamily="18" charset="0"/>
                            </a:rPr>
                            <m:t>𝟏</m:t>
                          </m:r>
                        </m:e>
                      </m:d>
                      <m:r>
                        <a:rPr lang="en-IN" sz="1600" b="1" i="1" dirty="0">
                          <a:solidFill>
                            <a:srgbClr val="FF0000"/>
                          </a:solidFill>
                          <a:latin typeface="Cambria Math" panose="02040503050406030204" pitchFamily="18" charset="0"/>
                          <a:ea typeface="Cambria Math" panose="02040503050406030204" pitchFamily="18" charset="0"/>
                        </a:rPr>
                        <m:t>=</m:t>
                      </m:r>
                      <m:r>
                        <a:rPr lang="en-IN" sz="1600" b="1" i="1" dirty="0" smtClean="0">
                          <a:solidFill>
                            <a:srgbClr val="FF0000"/>
                          </a:solidFill>
                          <a:latin typeface="Cambria Math" panose="02040503050406030204" pitchFamily="18" charset="0"/>
                          <a:ea typeface="Cambria Math" panose="02040503050406030204" pitchFamily="18" charset="0"/>
                        </a:rPr>
                        <m:t>𝟏</m:t>
                      </m:r>
                      <m:r>
                        <a:rPr lang="en-US" sz="1600" i="1">
                          <a:solidFill>
                            <a:srgbClr val="FF0000"/>
                          </a:solidFill>
                          <a:latin typeface="Cambria Math" panose="02040503050406030204" pitchFamily="18" charset="0"/>
                          <a:ea typeface="Cambria Math" panose="02040503050406030204" pitchFamily="18" charset="0"/>
                        </a:rPr>
                        <m:t>×</m:t>
                      </m:r>
                      <m:r>
                        <a:rPr lang="en-IN" sz="1600" b="1" i="1" smtClean="0">
                          <a:solidFill>
                            <a:srgbClr val="FF0000"/>
                          </a:solidFill>
                          <a:latin typeface="Cambria Math" panose="02040503050406030204" pitchFamily="18" charset="0"/>
                          <a:ea typeface="Cambria Math" panose="02040503050406030204" pitchFamily="18" charset="0"/>
                        </a:rPr>
                        <m:t>𝟎</m:t>
                      </m:r>
                      <m:r>
                        <a:rPr lang="en-IN" sz="1600" b="1" i="1" smtClean="0">
                          <a:solidFill>
                            <a:srgbClr val="FF0000"/>
                          </a:solidFill>
                          <a:latin typeface="Cambria Math" panose="02040503050406030204" pitchFamily="18" charset="0"/>
                          <a:ea typeface="Cambria Math" panose="02040503050406030204" pitchFamily="18" charset="0"/>
                        </a:rPr>
                        <m:t>.</m:t>
                      </m:r>
                      <m:r>
                        <a:rPr lang="en-IN" sz="1600" b="1" i="1" smtClean="0">
                          <a:solidFill>
                            <a:srgbClr val="FF0000"/>
                          </a:solidFill>
                          <a:latin typeface="Cambria Math" panose="02040503050406030204" pitchFamily="18" charset="0"/>
                          <a:ea typeface="Cambria Math" panose="02040503050406030204" pitchFamily="18" charset="0"/>
                        </a:rPr>
                        <m:t>𝟎𝟑𝟏𝟓</m:t>
                      </m:r>
                      <m:r>
                        <a:rPr lang="en-IN" sz="1600" b="1" i="1" smtClean="0">
                          <a:solidFill>
                            <a:srgbClr val="FF0000"/>
                          </a:solidFill>
                          <a:latin typeface="Cambria Math" panose="02040503050406030204" pitchFamily="18" charset="0"/>
                          <a:ea typeface="Cambria Math" panose="02040503050406030204" pitchFamily="18" charset="0"/>
                        </a:rPr>
                        <m:t>+</m:t>
                      </m:r>
                      <m:r>
                        <a:rPr lang="en-IN" sz="1600" b="1" i="1" smtClean="0">
                          <a:solidFill>
                            <a:srgbClr val="FF0000"/>
                          </a:solidFill>
                          <a:latin typeface="Cambria Math" panose="02040503050406030204" pitchFamily="18" charset="0"/>
                          <a:ea typeface="Cambria Math" panose="02040503050406030204" pitchFamily="18" charset="0"/>
                        </a:rPr>
                        <m:t>𝟎</m:t>
                      </m:r>
                      <m:r>
                        <a:rPr lang="en-US" sz="1600" i="1">
                          <a:solidFill>
                            <a:srgbClr val="FF0000"/>
                          </a:solidFill>
                          <a:latin typeface="Cambria Math" panose="02040503050406030204" pitchFamily="18" charset="0"/>
                          <a:ea typeface="Cambria Math" panose="02040503050406030204" pitchFamily="18" charset="0"/>
                        </a:rPr>
                        <m:t>×</m:t>
                      </m:r>
                      <m:r>
                        <a:rPr lang="en-IN" sz="1600" b="1" i="1" smtClean="0">
                          <a:solidFill>
                            <a:srgbClr val="FF0000"/>
                          </a:solidFill>
                          <a:latin typeface="Cambria Math" panose="02040503050406030204" pitchFamily="18" charset="0"/>
                          <a:ea typeface="Cambria Math" panose="02040503050406030204" pitchFamily="18" charset="0"/>
                        </a:rPr>
                        <m:t>𝟎</m:t>
                      </m:r>
                      <m:r>
                        <a:rPr lang="en-IN" sz="1600" b="1" i="1" smtClean="0">
                          <a:solidFill>
                            <a:srgbClr val="FF0000"/>
                          </a:solidFill>
                          <a:latin typeface="Cambria Math" panose="02040503050406030204" pitchFamily="18" charset="0"/>
                          <a:ea typeface="Cambria Math" panose="02040503050406030204" pitchFamily="18" charset="0"/>
                        </a:rPr>
                        <m:t>.</m:t>
                      </m:r>
                      <m:r>
                        <a:rPr lang="en-IN" sz="1600" b="1" i="1" smtClean="0">
                          <a:solidFill>
                            <a:srgbClr val="FF0000"/>
                          </a:solidFill>
                          <a:latin typeface="Cambria Math" panose="02040503050406030204" pitchFamily="18" charset="0"/>
                          <a:ea typeface="Cambria Math" panose="02040503050406030204" pitchFamily="18" charset="0"/>
                        </a:rPr>
                        <m:t>𝟎𝟐𝟗</m:t>
                      </m:r>
                      <m:r>
                        <a:rPr lang="en-IN" sz="1600" b="1" i="1" dirty="0" smtClean="0">
                          <a:solidFill>
                            <a:srgbClr val="FF0000"/>
                          </a:solidFill>
                          <a:latin typeface="Cambria Math" panose="02040503050406030204" pitchFamily="18" charset="0"/>
                          <a:ea typeface="Cambria Math" panose="02040503050406030204" pitchFamily="18" charset="0"/>
                        </a:rPr>
                        <m:t>=</m:t>
                      </m:r>
                      <m:r>
                        <a:rPr lang="en-IN" sz="1600" b="1" i="1" dirty="0" smtClean="0">
                          <a:solidFill>
                            <a:srgbClr val="FF0000"/>
                          </a:solidFill>
                          <a:latin typeface="Cambria Math" panose="02040503050406030204" pitchFamily="18" charset="0"/>
                          <a:ea typeface="Cambria Math" panose="02040503050406030204" pitchFamily="18" charset="0"/>
                        </a:rPr>
                        <m:t>𝟎</m:t>
                      </m:r>
                      <m:r>
                        <a:rPr lang="en-IN" sz="1600" b="1" i="1" dirty="0" smtClean="0">
                          <a:solidFill>
                            <a:srgbClr val="FF0000"/>
                          </a:solidFill>
                          <a:latin typeface="Cambria Math" panose="02040503050406030204" pitchFamily="18" charset="0"/>
                          <a:ea typeface="Cambria Math" panose="02040503050406030204" pitchFamily="18" charset="0"/>
                        </a:rPr>
                        <m:t>.</m:t>
                      </m:r>
                      <m:r>
                        <a:rPr lang="en-IN" sz="1600" b="1" i="1" dirty="0" smtClean="0">
                          <a:solidFill>
                            <a:srgbClr val="FF0000"/>
                          </a:solidFill>
                          <a:latin typeface="Cambria Math" panose="02040503050406030204" pitchFamily="18" charset="0"/>
                          <a:ea typeface="Cambria Math" panose="02040503050406030204" pitchFamily="18" charset="0"/>
                        </a:rPr>
                        <m:t>𝟎𝟑𝟏𝟓</m:t>
                      </m:r>
                    </m:oMath>
                  </m:oMathPara>
                </a14:m>
                <a:endParaRPr lang="en-IN" sz="1600" b="1" dirty="0">
                  <a:solidFill>
                    <a:srgbClr val="FF0000"/>
                  </a:solidFill>
                </a:endParaRPr>
              </a:p>
            </p:txBody>
          </p:sp>
        </mc:Choice>
        <mc:Fallback xmlns="">
          <p:sp>
            <p:nvSpPr>
              <p:cNvPr id="7" name="TextBox 6">
                <a:extLst>
                  <a:ext uri="{FF2B5EF4-FFF2-40B4-BE49-F238E27FC236}">
                    <a16:creationId xmlns:a16="http://schemas.microsoft.com/office/drawing/2014/main" id="{87FE4AB6-C6C2-AB53-9373-745981CAEEF9}"/>
                  </a:ext>
                </a:extLst>
              </p:cNvPr>
              <p:cNvSpPr txBox="1">
                <a:spLocks noRot="1" noChangeAspect="1" noMove="1" noResize="1" noEditPoints="1" noAdjustHandles="1" noChangeArrowheads="1" noChangeShapeType="1" noTextEdit="1"/>
              </p:cNvSpPr>
              <p:nvPr/>
            </p:nvSpPr>
            <p:spPr>
              <a:xfrm>
                <a:off x="2625034" y="6552701"/>
                <a:ext cx="10117582" cy="338554"/>
              </a:xfrm>
              <a:prstGeom prst="rect">
                <a:avLst/>
              </a:prstGeom>
              <a:blipFill>
                <a:blip r:embed="rId29"/>
                <a:stretch>
                  <a:fillRect b="-10909"/>
                </a:stretch>
              </a:blipFill>
            </p:spPr>
            <p:txBody>
              <a:bodyPr/>
              <a:lstStyle/>
              <a:p>
                <a:r>
                  <a:rPr lang="en-IN">
                    <a:noFill/>
                  </a:rPr>
                  <a:t> </a:t>
                </a:r>
              </a:p>
            </p:txBody>
          </p:sp>
        </mc:Fallback>
      </mc:AlternateContent>
    </p:spTree>
    <p:extLst>
      <p:ext uri="{BB962C8B-B14F-4D97-AF65-F5344CB8AC3E}">
        <p14:creationId xmlns:p14="http://schemas.microsoft.com/office/powerpoint/2010/main" val="36165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subTnLst>
                                    <p:set>
                                      <p:cBhvr override="childStyle">
                                        <p:cTn dur="1" fill="hold" display="0" masterRel="nextClick" afterEffect="1"/>
                                        <p:tgtEl>
                                          <p:spTgt spid="8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subTnLst>
                                    <p:set>
                                      <p:cBhvr override="childStyle">
                                        <p:cTn dur="1" fill="hold" display="0" masterRel="nextClick" afterEffect="1"/>
                                        <p:tgtEl>
                                          <p:spTgt spid="8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p:bldP spid="53" grpId="0"/>
      <p:bldP spid="75" grpId="0"/>
      <p:bldP spid="76" grpId="0"/>
      <p:bldP spid="77" grpId="0"/>
      <p:bldP spid="78" grpId="0"/>
      <p:bldP spid="79" grpId="0"/>
      <p:bldP spid="80" grpId="0"/>
      <p:bldP spid="81" grpId="0"/>
      <p:bldP spid="82" grpId="0" animBg="1"/>
      <p:bldP spid="83" grpId="0" animBg="1"/>
      <p:bldP spid="84" grpId="0" animBg="1"/>
      <p:bldP spid="85" grpId="0"/>
      <p:bldP spid="89" grpId="0"/>
      <p:bldP spid="90" grpId="0"/>
      <p:bldP spid="91" grpId="0"/>
      <p:bldP spid="93" grpId="0" animBg="1"/>
      <p:bldP spid="94" grpId="0"/>
      <p:bldP spid="95" grpId="0" animBg="1"/>
      <p:bldP spid="96" grpId="0"/>
      <p:bldP spid="98" grpId="0"/>
      <p:bldP spid="99" grpId="0"/>
      <p:bldP spid="100" grpId="0"/>
      <p:bldP spid="101" grpId="0"/>
      <p:bldP spid="102" grpId="0"/>
      <p:bldP spid="103" grpId="0"/>
      <p:bldP spid="104" grpId="0"/>
      <p:bldP spid="105" grpId="0"/>
      <p:bldP spid="106" grpId="0"/>
      <p:bldP spid="109" grpId="0"/>
      <p:bldP spid="5"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5C9A-E6D7-6187-B72C-F4C4DE1111CE}"/>
              </a:ext>
            </a:extLst>
          </p:cNvPr>
          <p:cNvSpPr>
            <a:spLocks noGrp="1"/>
          </p:cNvSpPr>
          <p:nvPr>
            <p:ph type="title"/>
          </p:nvPr>
        </p:nvSpPr>
        <p:spPr/>
        <p:txBody>
          <a:bodyPr>
            <a:normAutofit/>
          </a:bodyPr>
          <a:lstStyle/>
          <a:p>
            <a:pPr algn="ctr"/>
            <a:r>
              <a:rPr lang="en-IN" sz="4000" b="1" dirty="0">
                <a:latin typeface="Georgia" panose="02040502050405020303" pitchFamily="18" charset="0"/>
              </a:rPr>
              <a:t>Forward &amp; Backward Procedure Output Summary</a:t>
            </a:r>
          </a:p>
        </p:txBody>
      </p:sp>
      <p:pic>
        <p:nvPicPr>
          <p:cNvPr id="4" name="Picture 3">
            <a:extLst>
              <a:ext uri="{FF2B5EF4-FFF2-40B4-BE49-F238E27FC236}">
                <a16:creationId xmlns:a16="http://schemas.microsoft.com/office/drawing/2014/main" id="{0FE811A1-F6D3-0F91-0D22-5DEBB5806F1A}"/>
              </a:ext>
            </a:extLst>
          </p:cNvPr>
          <p:cNvPicPr>
            <a:picLocks noChangeAspect="1"/>
          </p:cNvPicPr>
          <p:nvPr/>
        </p:nvPicPr>
        <p:blipFill rotWithShape="1">
          <a:blip r:embed="rId2"/>
          <a:srcRect b="60236"/>
          <a:stretch/>
        </p:blipFill>
        <p:spPr>
          <a:xfrm>
            <a:off x="175325" y="1784242"/>
            <a:ext cx="11841350" cy="4708633"/>
          </a:xfrm>
          <a:prstGeom prst="rect">
            <a:avLst/>
          </a:prstGeom>
        </p:spPr>
      </p:pic>
    </p:spTree>
    <p:extLst>
      <p:ext uri="{BB962C8B-B14F-4D97-AF65-F5344CB8AC3E}">
        <p14:creationId xmlns:p14="http://schemas.microsoft.com/office/powerpoint/2010/main" val="217298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9576A1-5410-48F6-1FF4-598F8C762F0B}"/>
              </a:ext>
            </a:extLst>
          </p:cNvPr>
          <p:cNvSpPr txBox="1"/>
          <p:nvPr/>
        </p:nvSpPr>
        <p:spPr>
          <a:xfrm>
            <a:off x="3252999" y="214507"/>
            <a:ext cx="9296400" cy="523220"/>
          </a:xfrm>
          <a:prstGeom prst="rect">
            <a:avLst/>
          </a:prstGeom>
          <a:noFill/>
        </p:spPr>
        <p:txBody>
          <a:bodyPr wrap="square">
            <a:spAutoFit/>
          </a:bodyPr>
          <a:lstStyle/>
          <a:p>
            <a:pPr algn="just"/>
            <a:r>
              <a:rPr lang="en-US" sz="2800" b="1" dirty="0">
                <a:latin typeface="Georgia" panose="02040502050405020303" pitchFamily="18" charset="0"/>
              </a:rPr>
              <a:t>Finding the best state sequence</a:t>
            </a:r>
          </a:p>
        </p:txBody>
      </p:sp>
      <p:sp>
        <p:nvSpPr>
          <p:cNvPr id="8" name="TextBox 7">
            <a:extLst>
              <a:ext uri="{FF2B5EF4-FFF2-40B4-BE49-F238E27FC236}">
                <a16:creationId xmlns:a16="http://schemas.microsoft.com/office/drawing/2014/main" id="{EBD29388-D0CD-1BAB-F138-70698F55719D}"/>
              </a:ext>
            </a:extLst>
          </p:cNvPr>
          <p:cNvSpPr txBox="1"/>
          <p:nvPr/>
        </p:nvSpPr>
        <p:spPr>
          <a:xfrm>
            <a:off x="187164" y="1081295"/>
            <a:ext cx="11817671" cy="1569660"/>
          </a:xfrm>
          <a:prstGeom prst="rect">
            <a:avLst/>
          </a:prstGeom>
          <a:noFill/>
        </p:spPr>
        <p:txBody>
          <a:bodyPr wrap="square">
            <a:spAutoFit/>
          </a:bodyPr>
          <a:lstStyle/>
          <a:p>
            <a:pPr lvl="1" algn="just">
              <a:lnSpc>
                <a:spcPct val="100000"/>
              </a:lnSpc>
            </a:pPr>
            <a:r>
              <a:rPr lang="en-US" sz="2400" dirty="0">
                <a:latin typeface="Georgia" panose="02040502050405020303" pitchFamily="18" charset="0"/>
              </a:rPr>
              <a:t>The second problem is “finding the state sequence that best explains the observations.”  </a:t>
            </a:r>
          </a:p>
          <a:p>
            <a:pPr lvl="1" algn="just">
              <a:lnSpc>
                <a:spcPct val="100000"/>
              </a:lnSpc>
            </a:pPr>
            <a:r>
              <a:rPr lang="en-US" sz="2400" dirty="0">
                <a:latin typeface="Georgia" panose="02040502050405020303" pitchFamily="18" charset="0"/>
              </a:rPr>
              <a:t>One way to proceed would be to choose the states individually. </a:t>
            </a:r>
          </a:p>
          <a:p>
            <a:pPr lvl="1" algn="just">
              <a:lnSpc>
                <a:spcPct val="100000"/>
              </a:lnSpc>
            </a:pPr>
            <a:r>
              <a:rPr lang="en-US" sz="2400" dirty="0">
                <a:latin typeface="Georgia" panose="02040502050405020303" pitchFamily="18" charset="0"/>
              </a:rPr>
              <a:t>That is, for each t, 1 ≤ t ≤ T + 1, we would find </a:t>
            </a:r>
            <a:r>
              <a:rPr lang="en-US" sz="2400" dirty="0" err="1">
                <a:latin typeface="Georgia" panose="02040502050405020303" pitchFamily="18" charset="0"/>
              </a:rPr>
              <a:t>X</a:t>
            </a:r>
            <a:r>
              <a:rPr lang="en-US" sz="2400" baseline="-25000" dirty="0" err="1">
                <a:latin typeface="Georgia" panose="02040502050405020303" pitchFamily="18" charset="0"/>
              </a:rPr>
              <a:t>t</a:t>
            </a:r>
            <a:r>
              <a:rPr lang="en-US" sz="2400" dirty="0">
                <a:latin typeface="Georgia" panose="02040502050405020303" pitchFamily="18" charset="0"/>
              </a:rPr>
              <a:t> that maximizes P (</a:t>
            </a:r>
            <a:r>
              <a:rPr lang="en-US" sz="2400" dirty="0" err="1">
                <a:latin typeface="Georgia" panose="02040502050405020303" pitchFamily="18" charset="0"/>
              </a:rPr>
              <a:t>X</a:t>
            </a:r>
            <a:r>
              <a:rPr lang="en-US" sz="2400" baseline="-25000" dirty="0" err="1">
                <a:latin typeface="Georgia" panose="02040502050405020303" pitchFamily="18" charset="0"/>
              </a:rPr>
              <a:t>t</a:t>
            </a:r>
            <a:r>
              <a:rPr lang="en-US" sz="2400" dirty="0" err="1">
                <a:latin typeface="Georgia" panose="02040502050405020303" pitchFamily="18" charset="0"/>
              </a:rPr>
              <a:t>|O</a:t>
            </a:r>
            <a:r>
              <a:rPr lang="en-US" sz="2400" dirty="0">
                <a:latin typeface="Georgia" panose="02040502050405020303" pitchFamily="18" charset="0"/>
              </a:rPr>
              <a:t>,µ).</a:t>
            </a:r>
          </a:p>
        </p:txBody>
      </p:sp>
      <p:pic>
        <p:nvPicPr>
          <p:cNvPr id="10" name="Picture 9">
            <a:extLst>
              <a:ext uri="{FF2B5EF4-FFF2-40B4-BE49-F238E27FC236}">
                <a16:creationId xmlns:a16="http://schemas.microsoft.com/office/drawing/2014/main" id="{621339F5-4553-16F3-0D6A-A1B79A23B5EC}"/>
              </a:ext>
            </a:extLst>
          </p:cNvPr>
          <p:cNvPicPr>
            <a:picLocks noChangeAspect="1"/>
          </p:cNvPicPr>
          <p:nvPr/>
        </p:nvPicPr>
        <p:blipFill>
          <a:blip r:embed="rId3"/>
          <a:srcRect l="4873" t="5393" r="15271"/>
          <a:stretch>
            <a:fillRect/>
          </a:stretch>
        </p:blipFill>
        <p:spPr>
          <a:xfrm>
            <a:off x="3837413" y="2667284"/>
            <a:ext cx="4330008" cy="2669801"/>
          </a:xfrm>
          <a:prstGeom prst="rect">
            <a:avLst/>
          </a:prstGeom>
        </p:spPr>
      </p:pic>
      <p:sp>
        <p:nvSpPr>
          <p:cNvPr id="12" name="TextBox 11">
            <a:extLst>
              <a:ext uri="{FF2B5EF4-FFF2-40B4-BE49-F238E27FC236}">
                <a16:creationId xmlns:a16="http://schemas.microsoft.com/office/drawing/2014/main" id="{728953B0-FA36-C188-DCF9-A7BFB5232D08}"/>
              </a:ext>
            </a:extLst>
          </p:cNvPr>
          <p:cNvSpPr txBox="1"/>
          <p:nvPr/>
        </p:nvSpPr>
        <p:spPr>
          <a:xfrm>
            <a:off x="-523672" y="5288340"/>
            <a:ext cx="12788605" cy="1569660"/>
          </a:xfrm>
          <a:prstGeom prst="rect">
            <a:avLst/>
          </a:prstGeom>
          <a:noFill/>
        </p:spPr>
        <p:txBody>
          <a:bodyPr wrap="square">
            <a:spAutoFit/>
          </a:bodyPr>
          <a:lstStyle/>
          <a:p>
            <a:pPr lvl="1" algn="just">
              <a:lnSpc>
                <a:spcPct val="100000"/>
              </a:lnSpc>
            </a:pPr>
            <a:r>
              <a:rPr lang="en-US" sz="2400" dirty="0">
                <a:latin typeface="Georgia" panose="02040502050405020303" pitchFamily="18" charset="0"/>
              </a:rPr>
              <a:t>This quantity maximizes the expected number of states that will be guessed correctly. </a:t>
            </a:r>
          </a:p>
          <a:p>
            <a:pPr lvl="1" algn="just">
              <a:lnSpc>
                <a:spcPct val="100000"/>
              </a:lnSpc>
            </a:pPr>
            <a:r>
              <a:rPr lang="en-US" sz="2400" dirty="0">
                <a:latin typeface="Georgia" panose="02040502050405020303" pitchFamily="18" charset="0"/>
              </a:rPr>
              <a:t>However, it may yield a quite unlikely state sequence.</a:t>
            </a:r>
          </a:p>
          <a:p>
            <a:pPr lvl="1" algn="just">
              <a:lnSpc>
                <a:spcPct val="100000"/>
              </a:lnSpc>
            </a:pPr>
            <a:r>
              <a:rPr lang="en-US" sz="2400" dirty="0">
                <a:latin typeface="Georgia" panose="02040502050405020303" pitchFamily="18" charset="0"/>
              </a:rPr>
              <a:t>Therefore, this is not the method that is normally used, but rather the Viterbi algorithm, which efficiently computes the most likely state sequence.</a:t>
            </a:r>
          </a:p>
        </p:txBody>
      </p:sp>
    </p:spTree>
    <p:extLst>
      <p:ext uri="{BB962C8B-B14F-4D97-AF65-F5344CB8AC3E}">
        <p14:creationId xmlns:p14="http://schemas.microsoft.com/office/powerpoint/2010/main" val="1398286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0A08333-D3DE-D951-966C-F871D38EDF7D}"/>
                  </a:ext>
                </a:extLst>
              </p:cNvPr>
              <p:cNvSpPr txBox="1"/>
              <p:nvPr/>
            </p:nvSpPr>
            <p:spPr>
              <a:xfrm rot="18893227">
                <a:off x="630897" y="3209294"/>
                <a:ext cx="201490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𝟏</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𝟎𝟑𝟏𝟓</m:t>
                      </m:r>
                    </m:oMath>
                  </m:oMathPara>
                </a14:m>
                <a:endParaRPr lang="en-IN" b="1" dirty="0">
                  <a:solidFill>
                    <a:srgbClr val="00B050"/>
                  </a:solidFill>
                </a:endParaRPr>
              </a:p>
            </p:txBody>
          </p:sp>
        </mc:Choice>
        <mc:Fallback xmlns="">
          <p:sp>
            <p:nvSpPr>
              <p:cNvPr id="41" name="TextBox 40">
                <a:extLst>
                  <a:ext uri="{FF2B5EF4-FFF2-40B4-BE49-F238E27FC236}">
                    <a16:creationId xmlns:a16="http://schemas.microsoft.com/office/drawing/2014/main" id="{80A08333-D3DE-D951-966C-F871D38EDF7D}"/>
                  </a:ext>
                </a:extLst>
              </p:cNvPr>
              <p:cNvSpPr txBox="1">
                <a:spLocks noRot="1" noChangeAspect="1" noMove="1" noResize="1" noEditPoints="1" noAdjustHandles="1" noChangeArrowheads="1" noChangeShapeType="1" noTextEdit="1"/>
              </p:cNvSpPr>
              <p:nvPr/>
            </p:nvSpPr>
            <p:spPr>
              <a:xfrm rot="18893227">
                <a:off x="630897" y="3209294"/>
                <a:ext cx="2014906" cy="369332"/>
              </a:xfrm>
              <a:prstGeom prst="rect">
                <a:avLst/>
              </a:prstGeom>
              <a:blipFill>
                <a:blip r:embed="rId3"/>
                <a:stretch>
                  <a:fillRect b="-2518"/>
                </a:stretch>
              </a:blipFill>
            </p:spPr>
            <p:txBody>
              <a:bodyPr/>
              <a:lstStyle/>
              <a:p>
                <a:r>
                  <a:rPr lang="en-IN">
                    <a:noFill/>
                  </a:rPr>
                  <a:t> </a:t>
                </a:r>
              </a:p>
            </p:txBody>
          </p:sp>
        </mc:Fallback>
      </mc:AlternateContent>
      <p:pic>
        <p:nvPicPr>
          <p:cNvPr id="43" name="Picture 42">
            <a:extLst>
              <a:ext uri="{FF2B5EF4-FFF2-40B4-BE49-F238E27FC236}">
                <a16:creationId xmlns:a16="http://schemas.microsoft.com/office/drawing/2014/main" id="{F27DF157-BE49-DFA4-AD2C-D3AE1FC87B2B}"/>
              </a:ext>
            </a:extLst>
          </p:cNvPr>
          <p:cNvPicPr>
            <a:picLocks noChangeAspect="1"/>
          </p:cNvPicPr>
          <p:nvPr/>
        </p:nvPicPr>
        <p:blipFill>
          <a:blip r:embed="rId4"/>
          <a:srcRect t="2760" b="14660"/>
          <a:stretch>
            <a:fillRect/>
          </a:stretch>
        </p:blipFill>
        <p:spPr>
          <a:xfrm>
            <a:off x="567553" y="-26537"/>
            <a:ext cx="5206648" cy="1838881"/>
          </a:xfrm>
          <a:prstGeom prst="rect">
            <a:avLst/>
          </a:prstGeom>
        </p:spPr>
      </p:pic>
      <p:pic>
        <p:nvPicPr>
          <p:cNvPr id="44" name="Picture 43">
            <a:extLst>
              <a:ext uri="{FF2B5EF4-FFF2-40B4-BE49-F238E27FC236}">
                <a16:creationId xmlns:a16="http://schemas.microsoft.com/office/drawing/2014/main" id="{624A0E94-F3D8-4222-62B7-AB6BD646EF9B}"/>
              </a:ext>
            </a:extLst>
          </p:cNvPr>
          <p:cNvPicPr>
            <a:picLocks noChangeAspect="1"/>
          </p:cNvPicPr>
          <p:nvPr/>
        </p:nvPicPr>
        <p:blipFill>
          <a:blip r:embed="rId5"/>
          <a:srcRect r="16460"/>
          <a:stretch>
            <a:fillRect/>
          </a:stretch>
        </p:blipFill>
        <p:spPr>
          <a:xfrm>
            <a:off x="6292243" y="14488"/>
            <a:ext cx="4827888" cy="1530559"/>
          </a:xfrm>
          <a:prstGeom prst="rect">
            <a:avLst/>
          </a:prstGeom>
        </p:spPr>
      </p:pic>
      <p:sp>
        <p:nvSpPr>
          <p:cNvPr id="62" name="TextBox 61">
            <a:extLst>
              <a:ext uri="{FF2B5EF4-FFF2-40B4-BE49-F238E27FC236}">
                <a16:creationId xmlns:a16="http://schemas.microsoft.com/office/drawing/2014/main" id="{83F5C853-6F96-A1DC-57BE-C62666D96600}"/>
              </a:ext>
            </a:extLst>
          </p:cNvPr>
          <p:cNvSpPr txBox="1"/>
          <p:nvPr/>
        </p:nvSpPr>
        <p:spPr>
          <a:xfrm>
            <a:off x="-419527" y="1731609"/>
            <a:ext cx="12611527" cy="830997"/>
          </a:xfrm>
          <a:prstGeom prst="rect">
            <a:avLst/>
          </a:prstGeom>
          <a:noFill/>
        </p:spPr>
        <p:txBody>
          <a:bodyPr wrap="square">
            <a:spAutoFit/>
          </a:bodyPr>
          <a:lstStyle/>
          <a:p>
            <a:pPr lvl="1" algn="just">
              <a:lnSpc>
                <a:spcPct val="100000"/>
              </a:lnSpc>
            </a:pPr>
            <a:r>
              <a:rPr lang="en-US" sz="2400" b="1" dirty="0">
                <a:latin typeface="Georgia" panose="02040502050405020303" pitchFamily="18" charset="0"/>
              </a:rPr>
              <a:t>What is the probability of seeing the output sequence </a:t>
            </a:r>
            <a:r>
              <a:rPr lang="en-US" sz="2400" b="1" dirty="0">
                <a:solidFill>
                  <a:schemeClr val="accent2"/>
                </a:solidFill>
                <a:latin typeface="Georgia" panose="02040502050405020303" pitchFamily="18" charset="0"/>
              </a:rPr>
              <a:t>{</a:t>
            </a:r>
            <a:r>
              <a:rPr lang="en-US" sz="2400" b="1" dirty="0" err="1">
                <a:solidFill>
                  <a:schemeClr val="accent2"/>
                </a:solidFill>
                <a:latin typeface="Georgia" panose="02040502050405020303" pitchFamily="18" charset="0"/>
              </a:rPr>
              <a:t>lem</a:t>
            </a:r>
            <a:r>
              <a:rPr lang="en-US" sz="2400" b="1" dirty="0">
                <a:solidFill>
                  <a:schemeClr val="accent2"/>
                </a:solidFill>
                <a:latin typeface="Georgia" panose="02040502050405020303" pitchFamily="18" charset="0"/>
              </a:rPr>
              <a:t>, </a:t>
            </a:r>
            <a:r>
              <a:rPr lang="en-US" sz="2400" b="1" dirty="0" err="1">
                <a:solidFill>
                  <a:schemeClr val="accent2"/>
                </a:solidFill>
                <a:latin typeface="Georgia" panose="02040502050405020303" pitchFamily="18" charset="0"/>
              </a:rPr>
              <a:t>ice-t</a:t>
            </a:r>
            <a:r>
              <a:rPr lang="en-US" sz="2400" b="1" dirty="0">
                <a:solidFill>
                  <a:schemeClr val="accent2"/>
                </a:solidFill>
                <a:latin typeface="Georgia" panose="02040502050405020303" pitchFamily="18" charset="0"/>
              </a:rPr>
              <a:t>, cola} </a:t>
            </a:r>
            <a:r>
              <a:rPr lang="en-US" sz="2400" b="1" dirty="0">
                <a:latin typeface="Georgia" panose="02040502050405020303" pitchFamily="18" charset="0"/>
              </a:rPr>
              <a:t>if the machine always starts off in the cola preferring state?</a:t>
            </a:r>
          </a:p>
        </p:txBody>
      </p:sp>
      <p:sp>
        <p:nvSpPr>
          <p:cNvPr id="2" name="TextBox 1">
            <a:extLst>
              <a:ext uri="{FF2B5EF4-FFF2-40B4-BE49-F238E27FC236}">
                <a16:creationId xmlns:a16="http://schemas.microsoft.com/office/drawing/2014/main" id="{6927D8B1-1978-0DC9-EC75-6296C19EB0A6}"/>
              </a:ext>
            </a:extLst>
          </p:cNvPr>
          <p:cNvSpPr txBox="1"/>
          <p:nvPr/>
        </p:nvSpPr>
        <p:spPr>
          <a:xfrm>
            <a:off x="1621733"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3" name="TextBox 2">
            <a:extLst>
              <a:ext uri="{FF2B5EF4-FFF2-40B4-BE49-F238E27FC236}">
                <a16:creationId xmlns:a16="http://schemas.microsoft.com/office/drawing/2014/main" id="{427F6B87-FEE0-C9B3-A514-07947A83734F}"/>
              </a:ext>
            </a:extLst>
          </p:cNvPr>
          <p:cNvSpPr txBox="1"/>
          <p:nvPr/>
        </p:nvSpPr>
        <p:spPr>
          <a:xfrm>
            <a:off x="4473693"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4" name="TextBox 3">
            <a:extLst>
              <a:ext uri="{FF2B5EF4-FFF2-40B4-BE49-F238E27FC236}">
                <a16:creationId xmlns:a16="http://schemas.microsoft.com/office/drawing/2014/main" id="{68DA661E-5FF9-8961-2C02-CB72DBD87240}"/>
              </a:ext>
            </a:extLst>
          </p:cNvPr>
          <p:cNvSpPr txBox="1"/>
          <p:nvPr/>
        </p:nvSpPr>
        <p:spPr>
          <a:xfrm>
            <a:off x="7303779"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6" name="TextBox 5">
            <a:extLst>
              <a:ext uri="{FF2B5EF4-FFF2-40B4-BE49-F238E27FC236}">
                <a16:creationId xmlns:a16="http://schemas.microsoft.com/office/drawing/2014/main" id="{3EFA624D-C9A1-C3E0-25EA-C3D5955F3181}"/>
              </a:ext>
            </a:extLst>
          </p:cNvPr>
          <p:cNvSpPr txBox="1"/>
          <p:nvPr/>
        </p:nvSpPr>
        <p:spPr>
          <a:xfrm>
            <a:off x="10125687" y="3623893"/>
            <a:ext cx="486271" cy="369332"/>
          </a:xfrm>
          <a:prstGeom prst="rect">
            <a:avLst/>
          </a:prstGeom>
          <a:noFill/>
        </p:spPr>
        <p:txBody>
          <a:bodyPr wrap="square" rtlCol="0">
            <a:spAutoFit/>
          </a:bodyPr>
          <a:lstStyle/>
          <a:p>
            <a:r>
              <a:rPr lang="en-IN" dirty="0">
                <a:latin typeface="Georgia" panose="02040502050405020303" pitchFamily="18" charset="0"/>
              </a:rPr>
              <a:t>CP</a:t>
            </a:r>
          </a:p>
        </p:txBody>
      </p:sp>
      <p:cxnSp>
        <p:nvCxnSpPr>
          <p:cNvPr id="8" name="Straight Arrow Connector 7">
            <a:extLst>
              <a:ext uri="{FF2B5EF4-FFF2-40B4-BE49-F238E27FC236}">
                <a16:creationId xmlns:a16="http://schemas.microsoft.com/office/drawing/2014/main" id="{14BB04C9-DA3E-62D1-405A-C20D7B2C664F}"/>
              </a:ext>
            </a:extLst>
          </p:cNvPr>
          <p:cNvCxnSpPr>
            <a:stCxn id="2" idx="3"/>
            <a:endCxn id="3" idx="1"/>
          </p:cNvCxnSpPr>
          <p:nvPr/>
        </p:nvCxnSpPr>
        <p:spPr>
          <a:xfrm>
            <a:off x="2108004" y="3779841"/>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357102-46DC-AF17-A5E4-8A5A126D35D1}"/>
              </a:ext>
            </a:extLst>
          </p:cNvPr>
          <p:cNvCxnSpPr/>
          <p:nvPr/>
        </p:nvCxnSpPr>
        <p:spPr>
          <a:xfrm>
            <a:off x="4959964" y="3779841"/>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9D832D-1FB6-2FF3-1EA3-D52355EC9955}"/>
              </a:ext>
            </a:extLst>
          </p:cNvPr>
          <p:cNvCxnSpPr/>
          <p:nvPr/>
        </p:nvCxnSpPr>
        <p:spPr>
          <a:xfrm>
            <a:off x="7775024" y="3797613"/>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3EAE33-2299-7FAA-9DB9-B1B5D3FAEDAC}"/>
              </a:ext>
            </a:extLst>
          </p:cNvPr>
          <p:cNvSpPr txBox="1"/>
          <p:nvPr/>
        </p:nvSpPr>
        <p:spPr>
          <a:xfrm>
            <a:off x="1682572"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12" name="TextBox 11">
            <a:extLst>
              <a:ext uri="{FF2B5EF4-FFF2-40B4-BE49-F238E27FC236}">
                <a16:creationId xmlns:a16="http://schemas.microsoft.com/office/drawing/2014/main" id="{65C56D2D-2846-7A0B-415D-938A90F95BDF}"/>
              </a:ext>
            </a:extLst>
          </p:cNvPr>
          <p:cNvSpPr txBox="1"/>
          <p:nvPr/>
        </p:nvSpPr>
        <p:spPr>
          <a:xfrm>
            <a:off x="4534532"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29" name="TextBox 28">
            <a:extLst>
              <a:ext uri="{FF2B5EF4-FFF2-40B4-BE49-F238E27FC236}">
                <a16:creationId xmlns:a16="http://schemas.microsoft.com/office/drawing/2014/main" id="{4C0CA6F5-B31B-70FD-3884-7CA4AC14A2BD}"/>
              </a:ext>
            </a:extLst>
          </p:cNvPr>
          <p:cNvSpPr txBox="1"/>
          <p:nvPr/>
        </p:nvSpPr>
        <p:spPr>
          <a:xfrm>
            <a:off x="7364618"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31" name="TextBox 30">
            <a:extLst>
              <a:ext uri="{FF2B5EF4-FFF2-40B4-BE49-F238E27FC236}">
                <a16:creationId xmlns:a16="http://schemas.microsoft.com/office/drawing/2014/main" id="{9B1C7B2D-553C-F046-C823-3FB7007BAA86}"/>
              </a:ext>
            </a:extLst>
          </p:cNvPr>
          <p:cNvSpPr txBox="1"/>
          <p:nvPr/>
        </p:nvSpPr>
        <p:spPr>
          <a:xfrm>
            <a:off x="10186526" y="5098809"/>
            <a:ext cx="486271" cy="369332"/>
          </a:xfrm>
          <a:prstGeom prst="rect">
            <a:avLst/>
          </a:prstGeom>
          <a:noFill/>
        </p:spPr>
        <p:txBody>
          <a:bodyPr wrap="square" rtlCol="0">
            <a:spAutoFit/>
          </a:bodyPr>
          <a:lstStyle/>
          <a:p>
            <a:r>
              <a:rPr lang="en-IN" dirty="0">
                <a:latin typeface="Georgia" panose="02040502050405020303" pitchFamily="18" charset="0"/>
              </a:rPr>
              <a:t>IP</a:t>
            </a:r>
          </a:p>
        </p:txBody>
      </p:sp>
      <p:cxnSp>
        <p:nvCxnSpPr>
          <p:cNvPr id="40" name="Straight Arrow Connector 39">
            <a:extLst>
              <a:ext uri="{FF2B5EF4-FFF2-40B4-BE49-F238E27FC236}">
                <a16:creationId xmlns:a16="http://schemas.microsoft.com/office/drawing/2014/main" id="{4ABF84A2-E194-A557-B1C9-1854D0A6AAB3}"/>
              </a:ext>
            </a:extLst>
          </p:cNvPr>
          <p:cNvCxnSpPr>
            <a:stCxn id="11" idx="3"/>
            <a:endCxn id="12" idx="1"/>
          </p:cNvCxnSpPr>
          <p:nvPr/>
        </p:nvCxnSpPr>
        <p:spPr>
          <a:xfrm>
            <a:off x="2168843" y="5254757"/>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B5E97DA-CCAE-9290-8946-BEDEA4B4B6B8}"/>
              </a:ext>
            </a:extLst>
          </p:cNvPr>
          <p:cNvCxnSpPr/>
          <p:nvPr/>
        </p:nvCxnSpPr>
        <p:spPr>
          <a:xfrm>
            <a:off x="5020803" y="5254757"/>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3AABF52-6434-033E-C6A7-EDCFDF5401B4}"/>
              </a:ext>
            </a:extLst>
          </p:cNvPr>
          <p:cNvCxnSpPr/>
          <p:nvPr/>
        </p:nvCxnSpPr>
        <p:spPr>
          <a:xfrm>
            <a:off x="7835863" y="5272529"/>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1432294-9C84-3767-A4AD-C5C0AE1F9E97}"/>
              </a:ext>
            </a:extLst>
          </p:cNvPr>
          <p:cNvCxnSpPr>
            <a:cxnSpLocks/>
            <a:stCxn id="11" idx="3"/>
            <a:endCxn id="3" idx="1"/>
          </p:cNvCxnSpPr>
          <p:nvPr/>
        </p:nvCxnSpPr>
        <p:spPr>
          <a:xfrm flipV="1">
            <a:off x="2168843" y="3779841"/>
            <a:ext cx="2304850"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5A2F0BB-06F5-8F1D-2131-4CEBA64FD145}"/>
              </a:ext>
            </a:extLst>
          </p:cNvPr>
          <p:cNvCxnSpPr>
            <a:cxnSpLocks/>
            <a:endCxn id="4" idx="1"/>
          </p:cNvCxnSpPr>
          <p:nvPr/>
        </p:nvCxnSpPr>
        <p:spPr>
          <a:xfrm flipV="1">
            <a:off x="5020803" y="3779841"/>
            <a:ext cx="2282976" cy="143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0580CB0-E622-2DC8-6FC8-A815095AFF1A}"/>
              </a:ext>
            </a:extLst>
          </p:cNvPr>
          <p:cNvCxnSpPr>
            <a:cxnSpLocks/>
          </p:cNvCxnSpPr>
          <p:nvPr/>
        </p:nvCxnSpPr>
        <p:spPr>
          <a:xfrm flipV="1">
            <a:off x="7835863" y="3807039"/>
            <a:ext cx="2304850"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7D91E3B-E92E-D492-272B-DDA6D6113A20}"/>
              </a:ext>
            </a:extLst>
          </p:cNvPr>
          <p:cNvCxnSpPr>
            <a:cxnSpLocks/>
            <a:stCxn id="2" idx="3"/>
            <a:endCxn id="12" idx="1"/>
          </p:cNvCxnSpPr>
          <p:nvPr/>
        </p:nvCxnSpPr>
        <p:spPr>
          <a:xfrm>
            <a:off x="2108004" y="3779841"/>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82AE998-97CD-247C-93C9-DE3EFD974005}"/>
              </a:ext>
            </a:extLst>
          </p:cNvPr>
          <p:cNvCxnSpPr>
            <a:cxnSpLocks/>
          </p:cNvCxnSpPr>
          <p:nvPr/>
        </p:nvCxnSpPr>
        <p:spPr>
          <a:xfrm>
            <a:off x="4959964" y="3796587"/>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78ADF64-8455-A20A-06FB-C44C173956E3}"/>
              </a:ext>
            </a:extLst>
          </p:cNvPr>
          <p:cNvCxnSpPr>
            <a:cxnSpLocks/>
          </p:cNvCxnSpPr>
          <p:nvPr/>
        </p:nvCxnSpPr>
        <p:spPr>
          <a:xfrm>
            <a:off x="7775024" y="3796587"/>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DC5F0E7-A357-EFBE-DB56-619033843381}"/>
              </a:ext>
            </a:extLst>
          </p:cNvPr>
          <p:cNvSpPr txBox="1"/>
          <p:nvPr/>
        </p:nvSpPr>
        <p:spPr>
          <a:xfrm>
            <a:off x="2971925" y="2618220"/>
            <a:ext cx="637845" cy="369332"/>
          </a:xfrm>
          <a:prstGeom prst="rect">
            <a:avLst/>
          </a:prstGeom>
          <a:noFill/>
        </p:spPr>
        <p:txBody>
          <a:bodyPr wrap="square" rtlCol="0">
            <a:spAutoFit/>
          </a:bodyPr>
          <a:lstStyle/>
          <a:p>
            <a:r>
              <a:rPr lang="en-IN" dirty="0">
                <a:solidFill>
                  <a:schemeClr val="accent2"/>
                </a:solidFill>
                <a:latin typeface="Georgia" panose="02040502050405020303" pitchFamily="18" charset="0"/>
              </a:rPr>
              <a:t>Lem</a:t>
            </a:r>
          </a:p>
        </p:txBody>
      </p:sp>
      <p:sp>
        <p:nvSpPr>
          <p:cNvPr id="73" name="TextBox 72">
            <a:extLst>
              <a:ext uri="{FF2B5EF4-FFF2-40B4-BE49-F238E27FC236}">
                <a16:creationId xmlns:a16="http://schemas.microsoft.com/office/drawing/2014/main" id="{BC0F7E5D-1541-46F0-FD87-DAB62405F196}"/>
              </a:ext>
            </a:extLst>
          </p:cNvPr>
          <p:cNvSpPr txBox="1"/>
          <p:nvPr/>
        </p:nvSpPr>
        <p:spPr>
          <a:xfrm>
            <a:off x="5982705" y="2618478"/>
            <a:ext cx="724243" cy="369332"/>
          </a:xfrm>
          <a:prstGeom prst="rect">
            <a:avLst/>
          </a:prstGeom>
          <a:noFill/>
        </p:spPr>
        <p:txBody>
          <a:bodyPr wrap="square" rtlCol="0">
            <a:spAutoFit/>
          </a:bodyPr>
          <a:lstStyle/>
          <a:p>
            <a:r>
              <a:rPr lang="en-IN" dirty="0" err="1">
                <a:solidFill>
                  <a:schemeClr val="accent2"/>
                </a:solidFill>
                <a:latin typeface="Georgia" panose="02040502050405020303" pitchFamily="18" charset="0"/>
              </a:rPr>
              <a:t>Ice-t</a:t>
            </a:r>
            <a:endParaRPr lang="en-IN" dirty="0">
              <a:solidFill>
                <a:schemeClr val="accent2"/>
              </a:solidFill>
              <a:latin typeface="Georgia" panose="02040502050405020303" pitchFamily="18" charset="0"/>
            </a:endParaRPr>
          </a:p>
        </p:txBody>
      </p:sp>
      <p:sp>
        <p:nvSpPr>
          <p:cNvPr id="74" name="TextBox 73">
            <a:extLst>
              <a:ext uri="{FF2B5EF4-FFF2-40B4-BE49-F238E27FC236}">
                <a16:creationId xmlns:a16="http://schemas.microsoft.com/office/drawing/2014/main" id="{6F30F881-9B97-2A42-B550-85C61F284AB9}"/>
              </a:ext>
            </a:extLst>
          </p:cNvPr>
          <p:cNvSpPr txBox="1"/>
          <p:nvPr/>
        </p:nvSpPr>
        <p:spPr>
          <a:xfrm>
            <a:off x="8957868" y="2620641"/>
            <a:ext cx="637845" cy="369332"/>
          </a:xfrm>
          <a:prstGeom prst="rect">
            <a:avLst/>
          </a:prstGeom>
          <a:noFill/>
        </p:spPr>
        <p:txBody>
          <a:bodyPr wrap="square" rtlCol="0">
            <a:spAutoFit/>
          </a:bodyPr>
          <a:lstStyle/>
          <a:p>
            <a:r>
              <a:rPr lang="en-IN" dirty="0">
                <a:solidFill>
                  <a:schemeClr val="accent2"/>
                </a:solidFill>
                <a:latin typeface="Georgia" panose="02040502050405020303" pitchFamily="18" charset="0"/>
              </a:rPr>
              <a:t>Cola</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317A2B2-5D7E-E132-0549-AC8955B35F13}"/>
                  </a:ext>
                </a:extLst>
              </p:cNvPr>
              <p:cNvSpPr txBox="1"/>
              <p:nvPr/>
            </p:nvSpPr>
            <p:spPr>
              <a:xfrm rot="18978866">
                <a:off x="682830" y="5683542"/>
                <a:ext cx="187473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𝟏</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𝟎𝟐𝟗</m:t>
                      </m:r>
                    </m:oMath>
                  </m:oMathPara>
                </a14:m>
                <a:endParaRPr lang="en-IN" b="1" dirty="0">
                  <a:solidFill>
                    <a:srgbClr val="00B050"/>
                  </a:solidFill>
                </a:endParaRPr>
              </a:p>
            </p:txBody>
          </p:sp>
        </mc:Choice>
        <mc:Fallback xmlns="">
          <p:sp>
            <p:nvSpPr>
              <p:cNvPr id="75" name="TextBox 74">
                <a:extLst>
                  <a:ext uri="{FF2B5EF4-FFF2-40B4-BE49-F238E27FC236}">
                    <a16:creationId xmlns:a16="http://schemas.microsoft.com/office/drawing/2014/main" id="{F317A2B2-5D7E-E132-0549-AC8955B35F13}"/>
                  </a:ext>
                </a:extLst>
              </p:cNvPr>
              <p:cNvSpPr txBox="1">
                <a:spLocks noRot="1" noChangeAspect="1" noMove="1" noResize="1" noEditPoints="1" noAdjustHandles="1" noChangeArrowheads="1" noChangeShapeType="1" noTextEdit="1"/>
              </p:cNvSpPr>
              <p:nvPr/>
            </p:nvSpPr>
            <p:spPr>
              <a:xfrm rot="18978866">
                <a:off x="682830" y="5683542"/>
                <a:ext cx="1874731" cy="369332"/>
              </a:xfrm>
              <a:prstGeom prst="rect">
                <a:avLst/>
              </a:prstGeom>
              <a:blipFill>
                <a:blip r:embed="rId6"/>
                <a:stretch>
                  <a:fillRect b="-19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47D974F-648B-560F-9BD6-AF2E2C14F699}"/>
                  </a:ext>
                </a:extLst>
              </p:cNvPr>
              <p:cNvSpPr txBox="1"/>
              <p:nvPr/>
            </p:nvSpPr>
            <p:spPr>
              <a:xfrm rot="19470022">
                <a:off x="4358302" y="2937470"/>
                <a:ext cx="186778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𝟐</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𝟎𝟒𝟓</m:t>
                      </m:r>
                    </m:oMath>
                  </m:oMathPara>
                </a14:m>
                <a:endParaRPr lang="en-IN" b="1" dirty="0">
                  <a:solidFill>
                    <a:srgbClr val="00B050"/>
                  </a:solidFill>
                </a:endParaRPr>
              </a:p>
            </p:txBody>
          </p:sp>
        </mc:Choice>
        <mc:Fallback xmlns="">
          <p:sp>
            <p:nvSpPr>
              <p:cNvPr id="76" name="TextBox 75">
                <a:extLst>
                  <a:ext uri="{FF2B5EF4-FFF2-40B4-BE49-F238E27FC236}">
                    <a16:creationId xmlns:a16="http://schemas.microsoft.com/office/drawing/2014/main" id="{447D974F-648B-560F-9BD6-AF2E2C14F699}"/>
                  </a:ext>
                </a:extLst>
              </p:cNvPr>
              <p:cNvSpPr txBox="1">
                <a:spLocks noRot="1" noChangeAspect="1" noMove="1" noResize="1" noEditPoints="1" noAdjustHandles="1" noChangeArrowheads="1" noChangeShapeType="1" noTextEdit="1"/>
              </p:cNvSpPr>
              <p:nvPr/>
            </p:nvSpPr>
            <p:spPr>
              <a:xfrm rot="19470022">
                <a:off x="4358302" y="2937470"/>
                <a:ext cx="1867783" cy="369332"/>
              </a:xfrm>
              <a:prstGeom prst="rect">
                <a:avLst/>
              </a:prstGeom>
              <a:blipFill>
                <a:blip r:embed="rId7"/>
                <a:stretch>
                  <a:fillRect b="-35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941B4-529D-FF5E-CA59-BDD6C6095A93}"/>
                  </a:ext>
                </a:extLst>
              </p:cNvPr>
              <p:cNvSpPr txBox="1"/>
              <p:nvPr/>
            </p:nvSpPr>
            <p:spPr>
              <a:xfrm rot="19255379">
                <a:off x="7184957" y="2857469"/>
                <a:ext cx="215141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𝟑</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𝟔</m:t>
                      </m:r>
                    </m:oMath>
                  </m:oMathPara>
                </a14:m>
                <a:endParaRPr lang="en-IN" b="1" dirty="0">
                  <a:solidFill>
                    <a:srgbClr val="00B050"/>
                  </a:solidFill>
                </a:endParaRPr>
              </a:p>
            </p:txBody>
          </p:sp>
        </mc:Choice>
        <mc:Fallback xmlns="">
          <p:sp>
            <p:nvSpPr>
              <p:cNvPr id="77" name="TextBox 76">
                <a:extLst>
                  <a:ext uri="{FF2B5EF4-FFF2-40B4-BE49-F238E27FC236}">
                    <a16:creationId xmlns:a16="http://schemas.microsoft.com/office/drawing/2014/main" id="{9BF941B4-529D-FF5E-CA59-BDD6C6095A93}"/>
                  </a:ext>
                </a:extLst>
              </p:cNvPr>
              <p:cNvSpPr txBox="1">
                <a:spLocks noRot="1" noChangeAspect="1" noMove="1" noResize="1" noEditPoints="1" noAdjustHandles="1" noChangeArrowheads="1" noChangeShapeType="1" noTextEdit="1"/>
              </p:cNvSpPr>
              <p:nvPr/>
            </p:nvSpPr>
            <p:spPr>
              <a:xfrm rot="19255379">
                <a:off x="7184957" y="2857469"/>
                <a:ext cx="2151415"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859B04E-5419-2771-173C-9B4ED7ED0FB3}"/>
                  </a:ext>
                </a:extLst>
              </p:cNvPr>
              <p:cNvSpPr txBox="1"/>
              <p:nvPr/>
            </p:nvSpPr>
            <p:spPr>
              <a:xfrm rot="19702172">
                <a:off x="9858007" y="3066758"/>
                <a:ext cx="23838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sz="1800" b="1" i="1" dirty="0" smtClean="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𝟒</m:t>
                      </m:r>
                      <m:r>
                        <a:rPr lang="en-IN" sz="1800" b="1" i="1" dirty="0" smtClean="0">
                          <a:solidFill>
                            <a:srgbClr val="00B050"/>
                          </a:solidFill>
                          <a:latin typeface="Cambria Math" panose="02040503050406030204" pitchFamily="18" charset="0"/>
                          <a:ea typeface="Cambria Math" panose="02040503050406030204" pitchFamily="18" charset="0"/>
                        </a:rPr>
                        <m:t>)=</m:t>
                      </m:r>
                      <m:r>
                        <a:rPr lang="en-IN" b="1" i="1" dirty="0" smtClean="0">
                          <a:solidFill>
                            <a:srgbClr val="00B050"/>
                          </a:solidFill>
                          <a:latin typeface="Cambria Math" panose="02040503050406030204" pitchFamily="18" charset="0"/>
                        </a:rPr>
                        <m:t>𝟏</m:t>
                      </m:r>
                    </m:oMath>
                  </m:oMathPara>
                </a14:m>
                <a:endParaRPr lang="en-IN" b="1" dirty="0">
                  <a:solidFill>
                    <a:srgbClr val="00B050"/>
                  </a:solidFill>
                </a:endParaRPr>
              </a:p>
            </p:txBody>
          </p:sp>
        </mc:Choice>
        <mc:Fallback xmlns="">
          <p:sp>
            <p:nvSpPr>
              <p:cNvPr id="78" name="TextBox 77">
                <a:extLst>
                  <a:ext uri="{FF2B5EF4-FFF2-40B4-BE49-F238E27FC236}">
                    <a16:creationId xmlns:a16="http://schemas.microsoft.com/office/drawing/2014/main" id="{3859B04E-5419-2771-173C-9B4ED7ED0FB3}"/>
                  </a:ext>
                </a:extLst>
              </p:cNvPr>
              <p:cNvSpPr txBox="1">
                <a:spLocks noRot="1" noChangeAspect="1" noMove="1" noResize="1" noEditPoints="1" noAdjustHandles="1" noChangeArrowheads="1" noChangeShapeType="1" noTextEdit="1"/>
              </p:cNvSpPr>
              <p:nvPr/>
            </p:nvSpPr>
            <p:spPr>
              <a:xfrm rot="19702172">
                <a:off x="9858007" y="3066758"/>
                <a:ext cx="2383889" cy="369332"/>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991B950-A7DE-E903-36DB-AC1C22CE914A}"/>
                  </a:ext>
                </a:extLst>
              </p:cNvPr>
              <p:cNvSpPr txBox="1"/>
              <p:nvPr/>
            </p:nvSpPr>
            <p:spPr>
              <a:xfrm rot="19944600">
                <a:off x="3426443" y="5549233"/>
                <a:ext cx="193014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𝟐</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𝟐𝟒𝟓</m:t>
                      </m:r>
                    </m:oMath>
                  </m:oMathPara>
                </a14:m>
                <a:endParaRPr lang="en-IN" b="1" dirty="0">
                  <a:solidFill>
                    <a:srgbClr val="00B050"/>
                  </a:solidFill>
                </a:endParaRPr>
              </a:p>
            </p:txBody>
          </p:sp>
        </mc:Choice>
        <mc:Fallback xmlns="">
          <p:sp>
            <p:nvSpPr>
              <p:cNvPr id="79" name="TextBox 78">
                <a:extLst>
                  <a:ext uri="{FF2B5EF4-FFF2-40B4-BE49-F238E27FC236}">
                    <a16:creationId xmlns:a16="http://schemas.microsoft.com/office/drawing/2014/main" id="{0991B950-A7DE-E903-36DB-AC1C22CE914A}"/>
                  </a:ext>
                </a:extLst>
              </p:cNvPr>
              <p:cNvSpPr txBox="1">
                <a:spLocks noRot="1" noChangeAspect="1" noMove="1" noResize="1" noEditPoints="1" noAdjustHandles="1" noChangeArrowheads="1" noChangeShapeType="1" noTextEdit="1"/>
              </p:cNvSpPr>
              <p:nvPr/>
            </p:nvSpPr>
            <p:spPr>
              <a:xfrm rot="19944600">
                <a:off x="3426443" y="5549233"/>
                <a:ext cx="1930140" cy="369332"/>
              </a:xfrm>
              <a:prstGeom prst="rect">
                <a:avLst/>
              </a:prstGeom>
              <a:blipFill>
                <a:blip r:embed="rId10"/>
                <a:stretch>
                  <a:fillRect b="-248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FCF4966-ECFD-0257-E53D-D6B66AA43DC0}"/>
                  </a:ext>
                </a:extLst>
              </p:cNvPr>
              <p:cNvSpPr txBox="1"/>
              <p:nvPr/>
            </p:nvSpPr>
            <p:spPr>
              <a:xfrm rot="19944600">
                <a:off x="5880546" y="5627490"/>
                <a:ext cx="221376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𝟑</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𝟏</m:t>
                      </m:r>
                    </m:oMath>
                  </m:oMathPara>
                </a14:m>
                <a:endParaRPr lang="en-IN" b="1" dirty="0">
                  <a:solidFill>
                    <a:srgbClr val="00B050"/>
                  </a:solidFill>
                </a:endParaRPr>
              </a:p>
            </p:txBody>
          </p:sp>
        </mc:Choice>
        <mc:Fallback xmlns="">
          <p:sp>
            <p:nvSpPr>
              <p:cNvPr id="80" name="TextBox 79">
                <a:extLst>
                  <a:ext uri="{FF2B5EF4-FFF2-40B4-BE49-F238E27FC236}">
                    <a16:creationId xmlns:a16="http://schemas.microsoft.com/office/drawing/2014/main" id="{CFCF4966-ECFD-0257-E53D-D6B66AA43DC0}"/>
                  </a:ext>
                </a:extLst>
              </p:cNvPr>
              <p:cNvSpPr txBox="1">
                <a:spLocks noRot="1" noChangeAspect="1" noMove="1" noResize="1" noEditPoints="1" noAdjustHandles="1" noChangeArrowheads="1" noChangeShapeType="1" noTextEdit="1"/>
              </p:cNvSpPr>
              <p:nvPr/>
            </p:nvSpPr>
            <p:spPr>
              <a:xfrm rot="19944600">
                <a:off x="5880546" y="5627490"/>
                <a:ext cx="2213761" cy="369332"/>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3AF071-4914-AC95-2856-8318BCF92474}"/>
                  </a:ext>
                </a:extLst>
              </p:cNvPr>
              <p:cNvSpPr txBox="1"/>
              <p:nvPr/>
            </p:nvSpPr>
            <p:spPr>
              <a:xfrm rot="19364060">
                <a:off x="8871824" y="5746247"/>
                <a:ext cx="219547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𝜷</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𝟒</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𝟏</m:t>
                      </m:r>
                    </m:oMath>
                  </m:oMathPara>
                </a14:m>
                <a:endParaRPr lang="en-IN" b="1" dirty="0">
                  <a:solidFill>
                    <a:srgbClr val="00B050"/>
                  </a:solidFill>
                </a:endParaRPr>
              </a:p>
            </p:txBody>
          </p:sp>
        </mc:Choice>
        <mc:Fallback xmlns="">
          <p:sp>
            <p:nvSpPr>
              <p:cNvPr id="81" name="TextBox 80">
                <a:extLst>
                  <a:ext uri="{FF2B5EF4-FFF2-40B4-BE49-F238E27FC236}">
                    <a16:creationId xmlns:a16="http://schemas.microsoft.com/office/drawing/2014/main" id="{313AF071-4914-AC95-2856-8318BCF92474}"/>
                  </a:ext>
                </a:extLst>
              </p:cNvPr>
              <p:cNvSpPr txBox="1">
                <a:spLocks noRot="1" noChangeAspect="1" noMove="1" noResize="1" noEditPoints="1" noAdjustHandles="1" noChangeArrowheads="1" noChangeShapeType="1" noTextEdit="1"/>
              </p:cNvSpPr>
              <p:nvPr/>
            </p:nvSpPr>
            <p:spPr>
              <a:xfrm rot="19364060">
                <a:off x="8871824" y="5746247"/>
                <a:ext cx="2195476" cy="369332"/>
              </a:xfrm>
              <a:prstGeom prst="rect">
                <a:avLst/>
              </a:prstGeom>
              <a:blipFill>
                <a:blip r:embed="rId12"/>
                <a:stretch>
                  <a:fillRect/>
                </a:stretch>
              </a:blipFill>
            </p:spPr>
            <p:txBody>
              <a:bodyPr/>
              <a:lstStyle/>
              <a:p>
                <a:r>
                  <a:rPr lang="en-IN">
                    <a:noFill/>
                  </a:rPr>
                  <a:t> </a:t>
                </a:r>
              </a:p>
            </p:txBody>
          </p:sp>
        </mc:Fallback>
      </mc:AlternateContent>
      <p:sp>
        <p:nvSpPr>
          <p:cNvPr id="109" name="TextBox 108">
            <a:extLst>
              <a:ext uri="{FF2B5EF4-FFF2-40B4-BE49-F238E27FC236}">
                <a16:creationId xmlns:a16="http://schemas.microsoft.com/office/drawing/2014/main" id="{F898664C-3E4F-A316-24FD-01E66A0DF291}"/>
              </a:ext>
            </a:extLst>
          </p:cNvPr>
          <p:cNvSpPr txBox="1"/>
          <p:nvPr/>
        </p:nvSpPr>
        <p:spPr>
          <a:xfrm>
            <a:off x="-56755" y="6531092"/>
            <a:ext cx="6353502" cy="369332"/>
          </a:xfrm>
          <a:prstGeom prst="rect">
            <a:avLst/>
          </a:prstGeom>
          <a:noFill/>
        </p:spPr>
        <p:txBody>
          <a:bodyPr wrap="square">
            <a:spAutoFit/>
          </a:bodyPr>
          <a:lstStyle/>
          <a:p>
            <a:r>
              <a:rPr lang="en-US" sz="1800" b="1" dirty="0">
                <a:latin typeface="Georgia" panose="02040502050405020303" pitchFamily="18" charset="0"/>
              </a:rPr>
              <a:t>Best Sequence</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DE4AA7-8E11-2E77-0926-B0538954E86C}"/>
                  </a:ext>
                </a:extLst>
              </p:cNvPr>
              <p:cNvSpPr txBox="1"/>
              <p:nvPr/>
            </p:nvSpPr>
            <p:spPr>
              <a:xfrm rot="18893227">
                <a:off x="644699" y="3196449"/>
                <a:ext cx="132836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latin typeface="Cambria Math" panose="02040503050406030204" pitchFamily="18" charset="0"/>
                              <a:ea typeface="Cambria Math" panose="02040503050406030204" pitchFamily="18" charset="0"/>
                            </a:rPr>
                          </m:ctrlPr>
                        </m:sSubPr>
                        <m:e>
                          <m:r>
                            <a:rPr lang="en-US" sz="1800" b="1" i="1" dirty="0" smtClean="0">
                              <a:solidFill>
                                <a:srgbClr val="FF0000"/>
                              </a:solidFill>
                              <a:latin typeface="Cambria Math" panose="02040503050406030204" pitchFamily="18" charset="0"/>
                              <a:ea typeface="Cambria Math" panose="02040503050406030204" pitchFamily="18" charset="0"/>
                            </a:rPr>
                            <m:t>𝜶</m:t>
                          </m:r>
                        </m:e>
                        <m:sub>
                          <m:r>
                            <a:rPr lang="en-IN" sz="1800" b="1" i="1" dirty="0" smtClean="0">
                              <a:solidFill>
                                <a:srgbClr val="FF000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FF0000"/>
                              </a:solidFill>
                              <a:latin typeface="Cambria Math" panose="02040503050406030204" pitchFamily="18" charset="0"/>
                              <a:ea typeface="Cambria Math" panose="02040503050406030204" pitchFamily="18" charset="0"/>
                            </a:rPr>
                          </m:ctrlPr>
                        </m:dPr>
                        <m:e>
                          <m:r>
                            <a:rPr lang="en-IN" sz="1800" b="1" i="1" dirty="0" smtClean="0">
                              <a:solidFill>
                                <a:srgbClr val="FF0000"/>
                              </a:solidFill>
                              <a:latin typeface="Cambria Math" panose="02040503050406030204" pitchFamily="18" charset="0"/>
                              <a:ea typeface="Cambria Math" panose="02040503050406030204" pitchFamily="18" charset="0"/>
                            </a:rPr>
                            <m:t>𝟏</m:t>
                          </m:r>
                        </m:e>
                      </m:d>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𝟏</m:t>
                      </m:r>
                    </m:oMath>
                  </m:oMathPara>
                </a14:m>
                <a:endParaRPr lang="en-IN" b="1" dirty="0">
                  <a:solidFill>
                    <a:srgbClr val="FF0000"/>
                  </a:solidFill>
                </a:endParaRPr>
              </a:p>
            </p:txBody>
          </p:sp>
        </mc:Choice>
        <mc:Fallback xmlns="">
          <p:sp>
            <p:nvSpPr>
              <p:cNvPr id="7" name="TextBox 6">
                <a:extLst>
                  <a:ext uri="{FF2B5EF4-FFF2-40B4-BE49-F238E27FC236}">
                    <a16:creationId xmlns:a16="http://schemas.microsoft.com/office/drawing/2014/main" id="{10DE4AA7-8E11-2E77-0926-B0538954E86C}"/>
                  </a:ext>
                </a:extLst>
              </p:cNvPr>
              <p:cNvSpPr txBox="1">
                <a:spLocks noRot="1" noChangeAspect="1" noMove="1" noResize="1" noEditPoints="1" noAdjustHandles="1" noChangeArrowheads="1" noChangeShapeType="1" noTextEdit="1"/>
              </p:cNvSpPr>
              <p:nvPr/>
            </p:nvSpPr>
            <p:spPr>
              <a:xfrm rot="18893227">
                <a:off x="644699" y="3196449"/>
                <a:ext cx="1328365" cy="369332"/>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86F3A8-B200-0BFD-0C43-7C78D0F7C7EF}"/>
                  </a:ext>
                </a:extLst>
              </p:cNvPr>
              <p:cNvSpPr txBox="1"/>
              <p:nvPr/>
            </p:nvSpPr>
            <p:spPr>
              <a:xfrm rot="18978866">
                <a:off x="663928" y="5567574"/>
                <a:ext cx="132836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latin typeface="Cambria Math" panose="02040503050406030204" pitchFamily="18" charset="0"/>
                              <a:ea typeface="Cambria Math" panose="02040503050406030204" pitchFamily="18" charset="0"/>
                            </a:rPr>
                          </m:ctrlPr>
                        </m:sSubPr>
                        <m:e>
                          <m:r>
                            <a:rPr lang="en-US" sz="1800" b="1" i="1" dirty="0" smtClean="0">
                              <a:solidFill>
                                <a:srgbClr val="FF0000"/>
                              </a:solidFill>
                              <a:latin typeface="Cambria Math" panose="02040503050406030204" pitchFamily="18" charset="0"/>
                              <a:ea typeface="Cambria Math" panose="02040503050406030204" pitchFamily="18" charset="0"/>
                            </a:rPr>
                            <m:t>𝜶</m:t>
                          </m:r>
                        </m:e>
                        <m:sub>
                          <m:r>
                            <a:rPr lang="en-IN" sz="1800" b="1" i="1" dirty="0" smtClean="0">
                              <a:solidFill>
                                <a:srgbClr val="FF000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FF0000"/>
                              </a:solidFill>
                              <a:latin typeface="Cambria Math" panose="02040503050406030204" pitchFamily="18" charset="0"/>
                              <a:ea typeface="Cambria Math" panose="02040503050406030204" pitchFamily="18" charset="0"/>
                            </a:rPr>
                          </m:ctrlPr>
                        </m:dPr>
                        <m:e>
                          <m:r>
                            <a:rPr lang="en-IN" sz="1800" b="1" i="1" dirty="0" smtClean="0">
                              <a:solidFill>
                                <a:srgbClr val="FF0000"/>
                              </a:solidFill>
                              <a:latin typeface="Cambria Math" panose="02040503050406030204" pitchFamily="18" charset="0"/>
                              <a:ea typeface="Cambria Math" panose="02040503050406030204" pitchFamily="18" charset="0"/>
                            </a:rPr>
                            <m:t>𝟏</m:t>
                          </m:r>
                        </m:e>
                      </m:d>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m:t>
                      </m:r>
                    </m:oMath>
                  </m:oMathPara>
                </a14:m>
                <a:endParaRPr lang="en-IN" b="1" dirty="0">
                  <a:solidFill>
                    <a:srgbClr val="FF0000"/>
                  </a:solidFill>
                </a:endParaRPr>
              </a:p>
            </p:txBody>
          </p:sp>
        </mc:Choice>
        <mc:Fallback xmlns="">
          <p:sp>
            <p:nvSpPr>
              <p:cNvPr id="13" name="TextBox 12">
                <a:extLst>
                  <a:ext uri="{FF2B5EF4-FFF2-40B4-BE49-F238E27FC236}">
                    <a16:creationId xmlns:a16="http://schemas.microsoft.com/office/drawing/2014/main" id="{D186F3A8-B200-0BFD-0C43-7C78D0F7C7EF}"/>
                  </a:ext>
                </a:extLst>
              </p:cNvPr>
              <p:cNvSpPr txBox="1">
                <a:spLocks noRot="1" noChangeAspect="1" noMove="1" noResize="1" noEditPoints="1" noAdjustHandles="1" noChangeArrowheads="1" noChangeShapeType="1" noTextEdit="1"/>
              </p:cNvSpPr>
              <p:nvPr/>
            </p:nvSpPr>
            <p:spPr>
              <a:xfrm rot="18978866">
                <a:off x="663928" y="5567574"/>
                <a:ext cx="1328365" cy="369332"/>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472AFA9-4952-2A30-61C8-79F09C068CF3}"/>
                  </a:ext>
                </a:extLst>
              </p:cNvPr>
              <p:cNvSpPr txBox="1"/>
              <p:nvPr/>
            </p:nvSpPr>
            <p:spPr>
              <a:xfrm rot="19407454">
                <a:off x="4154622" y="2784730"/>
                <a:ext cx="17984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latin typeface="Cambria Math" panose="02040503050406030204" pitchFamily="18" charset="0"/>
                              <a:ea typeface="Cambria Math" panose="02040503050406030204" pitchFamily="18" charset="0"/>
                            </a:rPr>
                          </m:ctrlPr>
                        </m:sSubPr>
                        <m:e>
                          <m:r>
                            <a:rPr lang="en-US" sz="1800" b="1" i="1" dirty="0" smtClean="0">
                              <a:solidFill>
                                <a:srgbClr val="FF0000"/>
                              </a:solidFill>
                              <a:latin typeface="Cambria Math" panose="02040503050406030204" pitchFamily="18" charset="0"/>
                              <a:ea typeface="Cambria Math" panose="02040503050406030204" pitchFamily="18" charset="0"/>
                            </a:rPr>
                            <m:t>𝜶</m:t>
                          </m:r>
                        </m:e>
                        <m:sub>
                          <m:r>
                            <a:rPr lang="en-IN" sz="1800" b="1" i="1" dirty="0" smtClean="0">
                              <a:solidFill>
                                <a:srgbClr val="FF000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FF0000"/>
                              </a:solidFill>
                              <a:latin typeface="Cambria Math" panose="02040503050406030204" pitchFamily="18" charset="0"/>
                              <a:ea typeface="Cambria Math" panose="02040503050406030204" pitchFamily="18" charset="0"/>
                            </a:rPr>
                          </m:ctrlPr>
                        </m:dPr>
                        <m:e>
                          <m:r>
                            <a:rPr lang="en-IN" sz="1800" b="1" i="1" dirty="0" smtClean="0">
                              <a:solidFill>
                                <a:srgbClr val="FF0000"/>
                              </a:solidFill>
                              <a:latin typeface="Cambria Math" panose="02040503050406030204" pitchFamily="18" charset="0"/>
                              <a:ea typeface="Cambria Math" panose="02040503050406030204" pitchFamily="18" charset="0"/>
                            </a:rPr>
                            <m:t>𝟐</m:t>
                          </m:r>
                        </m:e>
                      </m:d>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m:t>
                      </m:r>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𝟐𝟏</m:t>
                      </m:r>
                    </m:oMath>
                  </m:oMathPara>
                </a14:m>
                <a:endParaRPr lang="en-IN" b="1" dirty="0">
                  <a:solidFill>
                    <a:srgbClr val="FF0000"/>
                  </a:solidFill>
                </a:endParaRPr>
              </a:p>
            </p:txBody>
          </p:sp>
        </mc:Choice>
        <mc:Fallback xmlns="">
          <p:sp>
            <p:nvSpPr>
              <p:cNvPr id="14" name="TextBox 13">
                <a:extLst>
                  <a:ext uri="{FF2B5EF4-FFF2-40B4-BE49-F238E27FC236}">
                    <a16:creationId xmlns:a16="http://schemas.microsoft.com/office/drawing/2014/main" id="{1472AFA9-4952-2A30-61C8-79F09C068CF3}"/>
                  </a:ext>
                </a:extLst>
              </p:cNvPr>
              <p:cNvSpPr txBox="1">
                <a:spLocks noRot="1" noChangeAspect="1" noMove="1" noResize="1" noEditPoints="1" noAdjustHandles="1" noChangeArrowheads="1" noChangeShapeType="1" noTextEdit="1"/>
              </p:cNvSpPr>
              <p:nvPr/>
            </p:nvSpPr>
            <p:spPr>
              <a:xfrm rot="19407454">
                <a:off x="4154622" y="2784730"/>
                <a:ext cx="1798432" cy="369332"/>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DF14A5-1DB4-FAD7-0DC3-32EAB86C6B25}"/>
                  </a:ext>
                </a:extLst>
              </p:cNvPr>
              <p:cNvSpPr txBox="1"/>
              <p:nvPr/>
            </p:nvSpPr>
            <p:spPr>
              <a:xfrm rot="19255379">
                <a:off x="6938662" y="2761122"/>
                <a:ext cx="215141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latin typeface="Cambria Math" panose="02040503050406030204" pitchFamily="18" charset="0"/>
                              <a:ea typeface="Cambria Math" panose="02040503050406030204" pitchFamily="18" charset="0"/>
                            </a:rPr>
                          </m:ctrlPr>
                        </m:sSubPr>
                        <m:e>
                          <m:r>
                            <a:rPr lang="en-US" sz="1800" b="1" i="1" dirty="0" smtClean="0">
                              <a:solidFill>
                                <a:srgbClr val="FF0000"/>
                              </a:solidFill>
                              <a:latin typeface="Cambria Math" panose="02040503050406030204" pitchFamily="18" charset="0"/>
                              <a:ea typeface="Cambria Math" panose="02040503050406030204" pitchFamily="18" charset="0"/>
                            </a:rPr>
                            <m:t>𝜶</m:t>
                          </m:r>
                        </m:e>
                        <m:sub>
                          <m:r>
                            <a:rPr lang="en-IN" sz="1800" b="1" i="1" dirty="0" smtClean="0">
                              <a:solidFill>
                                <a:srgbClr val="FF000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FF0000"/>
                              </a:solidFill>
                              <a:latin typeface="Cambria Math" panose="02040503050406030204" pitchFamily="18" charset="0"/>
                              <a:ea typeface="Cambria Math" panose="02040503050406030204" pitchFamily="18" charset="0"/>
                            </a:rPr>
                          </m:ctrlPr>
                        </m:dPr>
                        <m:e>
                          <m:r>
                            <a:rPr lang="en-IN" sz="1800" b="1" i="1" dirty="0" smtClean="0">
                              <a:solidFill>
                                <a:srgbClr val="FF0000"/>
                              </a:solidFill>
                              <a:latin typeface="Cambria Math" panose="02040503050406030204" pitchFamily="18" charset="0"/>
                              <a:ea typeface="Cambria Math" panose="02040503050406030204" pitchFamily="18" charset="0"/>
                            </a:rPr>
                            <m:t>𝟑</m:t>
                          </m:r>
                        </m:e>
                      </m:d>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m:t>
                      </m:r>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𝟎𝟒𝟔𝟐</m:t>
                      </m:r>
                    </m:oMath>
                  </m:oMathPara>
                </a14:m>
                <a:endParaRPr lang="en-IN" b="1" dirty="0">
                  <a:solidFill>
                    <a:srgbClr val="FF0000"/>
                  </a:solidFill>
                </a:endParaRPr>
              </a:p>
            </p:txBody>
          </p:sp>
        </mc:Choice>
        <mc:Fallback xmlns="">
          <p:sp>
            <p:nvSpPr>
              <p:cNvPr id="15" name="TextBox 14">
                <a:extLst>
                  <a:ext uri="{FF2B5EF4-FFF2-40B4-BE49-F238E27FC236}">
                    <a16:creationId xmlns:a16="http://schemas.microsoft.com/office/drawing/2014/main" id="{AEDF14A5-1DB4-FAD7-0DC3-32EAB86C6B25}"/>
                  </a:ext>
                </a:extLst>
              </p:cNvPr>
              <p:cNvSpPr txBox="1">
                <a:spLocks noRot="1" noChangeAspect="1" noMove="1" noResize="1" noEditPoints="1" noAdjustHandles="1" noChangeArrowheads="1" noChangeShapeType="1" noTextEdit="1"/>
              </p:cNvSpPr>
              <p:nvPr/>
            </p:nvSpPr>
            <p:spPr>
              <a:xfrm rot="19255379">
                <a:off x="6938662" y="2761122"/>
                <a:ext cx="2151415" cy="369332"/>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80572D-563C-3EAB-9B1B-8D76A96AD329}"/>
                  </a:ext>
                </a:extLst>
              </p:cNvPr>
              <p:cNvSpPr txBox="1"/>
              <p:nvPr/>
            </p:nvSpPr>
            <p:spPr>
              <a:xfrm rot="19518342">
                <a:off x="9763056" y="2823127"/>
                <a:ext cx="23838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latin typeface="Cambria Math" panose="02040503050406030204" pitchFamily="18" charset="0"/>
                              <a:ea typeface="Cambria Math" panose="02040503050406030204" pitchFamily="18" charset="0"/>
                            </a:rPr>
                          </m:ctrlPr>
                        </m:sSubPr>
                        <m:e>
                          <m:r>
                            <a:rPr lang="en-US" sz="1800" b="1" i="1" dirty="0" smtClean="0">
                              <a:solidFill>
                                <a:srgbClr val="FF0000"/>
                              </a:solidFill>
                              <a:latin typeface="Cambria Math" panose="02040503050406030204" pitchFamily="18" charset="0"/>
                              <a:ea typeface="Cambria Math" panose="02040503050406030204" pitchFamily="18" charset="0"/>
                            </a:rPr>
                            <m:t>𝜶</m:t>
                          </m:r>
                        </m:e>
                        <m:sub>
                          <m:r>
                            <a:rPr lang="en-IN" sz="1800" b="1" i="1" dirty="0" smtClean="0">
                              <a:solidFill>
                                <a:srgbClr val="FF000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FF0000"/>
                              </a:solidFill>
                              <a:latin typeface="Cambria Math" panose="02040503050406030204" pitchFamily="18" charset="0"/>
                              <a:ea typeface="Cambria Math" panose="02040503050406030204" pitchFamily="18" charset="0"/>
                            </a:rPr>
                          </m:ctrlPr>
                        </m:dPr>
                        <m:e>
                          <m:r>
                            <a:rPr lang="en-IN" sz="1800" b="1" i="1" dirty="0" smtClean="0">
                              <a:solidFill>
                                <a:srgbClr val="FF0000"/>
                              </a:solidFill>
                              <a:latin typeface="Cambria Math" panose="02040503050406030204" pitchFamily="18" charset="0"/>
                              <a:ea typeface="Cambria Math" panose="02040503050406030204" pitchFamily="18" charset="0"/>
                            </a:rPr>
                            <m:t>𝟒</m:t>
                          </m:r>
                        </m:e>
                      </m:d>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m:t>
                      </m:r>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𝟎𝟐𝟏𝟐𝟗</m:t>
                      </m:r>
                    </m:oMath>
                  </m:oMathPara>
                </a14:m>
                <a:endParaRPr lang="en-IN" b="1" dirty="0">
                  <a:solidFill>
                    <a:srgbClr val="FF0000"/>
                  </a:solidFill>
                </a:endParaRPr>
              </a:p>
            </p:txBody>
          </p:sp>
        </mc:Choice>
        <mc:Fallback xmlns="">
          <p:sp>
            <p:nvSpPr>
              <p:cNvPr id="16" name="TextBox 15">
                <a:extLst>
                  <a:ext uri="{FF2B5EF4-FFF2-40B4-BE49-F238E27FC236}">
                    <a16:creationId xmlns:a16="http://schemas.microsoft.com/office/drawing/2014/main" id="{7080572D-563C-3EAB-9B1B-8D76A96AD329}"/>
                  </a:ext>
                </a:extLst>
              </p:cNvPr>
              <p:cNvSpPr txBox="1">
                <a:spLocks noRot="1" noChangeAspect="1" noMove="1" noResize="1" noEditPoints="1" noAdjustHandles="1" noChangeArrowheads="1" noChangeShapeType="1" noTextEdit="1"/>
              </p:cNvSpPr>
              <p:nvPr/>
            </p:nvSpPr>
            <p:spPr>
              <a:xfrm rot="19518342">
                <a:off x="9763056" y="2823127"/>
                <a:ext cx="2383889" cy="369332"/>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5116E7-55D1-97FA-9CBF-E75568E40F4B}"/>
                  </a:ext>
                </a:extLst>
              </p:cNvPr>
              <p:cNvSpPr txBox="1"/>
              <p:nvPr/>
            </p:nvSpPr>
            <p:spPr>
              <a:xfrm rot="19944600">
                <a:off x="3085927" y="5499846"/>
                <a:ext cx="173420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latin typeface="Cambria Math" panose="02040503050406030204" pitchFamily="18" charset="0"/>
                              <a:ea typeface="Cambria Math" panose="02040503050406030204" pitchFamily="18" charset="0"/>
                            </a:rPr>
                          </m:ctrlPr>
                        </m:sSubPr>
                        <m:e>
                          <m:r>
                            <a:rPr lang="en-US" sz="1800" b="1" i="1" dirty="0" smtClean="0">
                              <a:solidFill>
                                <a:srgbClr val="FF0000"/>
                              </a:solidFill>
                              <a:latin typeface="Cambria Math" panose="02040503050406030204" pitchFamily="18" charset="0"/>
                              <a:ea typeface="Cambria Math" panose="02040503050406030204" pitchFamily="18" charset="0"/>
                            </a:rPr>
                            <m:t>𝜶</m:t>
                          </m:r>
                        </m:e>
                        <m:sub>
                          <m:r>
                            <a:rPr lang="en-IN" sz="1800" b="1" i="1" dirty="0" smtClean="0">
                              <a:solidFill>
                                <a:srgbClr val="FF000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FF0000"/>
                              </a:solidFill>
                              <a:latin typeface="Cambria Math" panose="02040503050406030204" pitchFamily="18" charset="0"/>
                              <a:ea typeface="Cambria Math" panose="02040503050406030204" pitchFamily="18" charset="0"/>
                            </a:rPr>
                          </m:ctrlPr>
                        </m:dPr>
                        <m:e>
                          <m:r>
                            <a:rPr lang="en-IN" sz="1800" b="1" i="1" dirty="0" smtClean="0">
                              <a:solidFill>
                                <a:srgbClr val="FF0000"/>
                              </a:solidFill>
                              <a:latin typeface="Cambria Math" panose="02040503050406030204" pitchFamily="18" charset="0"/>
                              <a:ea typeface="Cambria Math" panose="02040503050406030204" pitchFamily="18" charset="0"/>
                            </a:rPr>
                            <m:t>𝟐</m:t>
                          </m:r>
                        </m:e>
                      </m:d>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m:t>
                      </m:r>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𝟎𝟗</m:t>
                      </m:r>
                    </m:oMath>
                  </m:oMathPara>
                </a14:m>
                <a:endParaRPr lang="en-IN" b="1" dirty="0">
                  <a:solidFill>
                    <a:srgbClr val="FF0000"/>
                  </a:solidFill>
                </a:endParaRPr>
              </a:p>
            </p:txBody>
          </p:sp>
        </mc:Choice>
        <mc:Fallback xmlns="">
          <p:sp>
            <p:nvSpPr>
              <p:cNvPr id="17" name="TextBox 16">
                <a:extLst>
                  <a:ext uri="{FF2B5EF4-FFF2-40B4-BE49-F238E27FC236}">
                    <a16:creationId xmlns:a16="http://schemas.microsoft.com/office/drawing/2014/main" id="{595116E7-55D1-97FA-9CBF-E75568E40F4B}"/>
                  </a:ext>
                </a:extLst>
              </p:cNvPr>
              <p:cNvSpPr txBox="1">
                <a:spLocks noRot="1" noChangeAspect="1" noMove="1" noResize="1" noEditPoints="1" noAdjustHandles="1" noChangeArrowheads="1" noChangeShapeType="1" noTextEdit="1"/>
              </p:cNvSpPr>
              <p:nvPr/>
            </p:nvSpPr>
            <p:spPr>
              <a:xfrm rot="19944600">
                <a:off x="3085927" y="5499846"/>
                <a:ext cx="1734203" cy="369332"/>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F6882C-130F-8E8A-7D39-FD9B930FC15C}"/>
                  </a:ext>
                </a:extLst>
              </p:cNvPr>
              <p:cNvSpPr txBox="1"/>
              <p:nvPr/>
            </p:nvSpPr>
            <p:spPr>
              <a:xfrm rot="19944600">
                <a:off x="5457093" y="5581869"/>
                <a:ext cx="221376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latin typeface="Cambria Math" panose="02040503050406030204" pitchFamily="18" charset="0"/>
                              <a:ea typeface="Cambria Math" panose="02040503050406030204" pitchFamily="18" charset="0"/>
                            </a:rPr>
                          </m:ctrlPr>
                        </m:sSubPr>
                        <m:e>
                          <m:r>
                            <a:rPr lang="en-US" sz="1800" b="1" i="1" dirty="0" smtClean="0">
                              <a:solidFill>
                                <a:srgbClr val="FF0000"/>
                              </a:solidFill>
                              <a:latin typeface="Cambria Math" panose="02040503050406030204" pitchFamily="18" charset="0"/>
                              <a:ea typeface="Cambria Math" panose="02040503050406030204" pitchFamily="18" charset="0"/>
                            </a:rPr>
                            <m:t>𝜶</m:t>
                          </m:r>
                        </m:e>
                        <m:sub>
                          <m:r>
                            <a:rPr lang="en-IN" sz="1800" b="1" i="1" dirty="0" smtClean="0">
                              <a:solidFill>
                                <a:srgbClr val="FF000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FF0000"/>
                              </a:solidFill>
                              <a:latin typeface="Cambria Math" panose="02040503050406030204" pitchFamily="18" charset="0"/>
                              <a:ea typeface="Cambria Math" panose="02040503050406030204" pitchFamily="18" charset="0"/>
                            </a:rPr>
                          </m:ctrlPr>
                        </m:dPr>
                        <m:e>
                          <m:r>
                            <a:rPr lang="en-IN" sz="1800" b="1" i="1" dirty="0" smtClean="0">
                              <a:solidFill>
                                <a:srgbClr val="FF0000"/>
                              </a:solidFill>
                              <a:latin typeface="Cambria Math" panose="02040503050406030204" pitchFamily="18" charset="0"/>
                              <a:ea typeface="Cambria Math" panose="02040503050406030204" pitchFamily="18" charset="0"/>
                            </a:rPr>
                            <m:t>𝟑</m:t>
                          </m:r>
                        </m:e>
                      </m:d>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m:t>
                      </m:r>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𝟎𝟑𝟕𝟖</m:t>
                      </m:r>
                    </m:oMath>
                  </m:oMathPara>
                </a14:m>
                <a:endParaRPr lang="en-IN" b="1" dirty="0">
                  <a:solidFill>
                    <a:srgbClr val="FF0000"/>
                  </a:solidFill>
                </a:endParaRPr>
              </a:p>
            </p:txBody>
          </p:sp>
        </mc:Choice>
        <mc:Fallback xmlns="">
          <p:sp>
            <p:nvSpPr>
              <p:cNvPr id="18" name="TextBox 17">
                <a:extLst>
                  <a:ext uri="{FF2B5EF4-FFF2-40B4-BE49-F238E27FC236}">
                    <a16:creationId xmlns:a16="http://schemas.microsoft.com/office/drawing/2014/main" id="{6EF6882C-130F-8E8A-7D39-FD9B930FC15C}"/>
                  </a:ext>
                </a:extLst>
              </p:cNvPr>
              <p:cNvSpPr txBox="1">
                <a:spLocks noRot="1" noChangeAspect="1" noMove="1" noResize="1" noEditPoints="1" noAdjustHandles="1" noChangeArrowheads="1" noChangeShapeType="1" noTextEdit="1"/>
              </p:cNvSpPr>
              <p:nvPr/>
            </p:nvSpPr>
            <p:spPr>
              <a:xfrm rot="19944600">
                <a:off x="5457093" y="5581869"/>
                <a:ext cx="2213761" cy="369332"/>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22BB496-7C4E-F92A-5558-C62DED50FCEF}"/>
                  </a:ext>
                </a:extLst>
              </p:cNvPr>
              <p:cNvSpPr txBox="1"/>
              <p:nvPr/>
            </p:nvSpPr>
            <p:spPr>
              <a:xfrm rot="19179452">
                <a:off x="8342411" y="5770845"/>
                <a:ext cx="219547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latin typeface="Cambria Math" panose="02040503050406030204" pitchFamily="18" charset="0"/>
                              <a:ea typeface="Cambria Math" panose="02040503050406030204" pitchFamily="18" charset="0"/>
                            </a:rPr>
                          </m:ctrlPr>
                        </m:sSubPr>
                        <m:e>
                          <m:r>
                            <a:rPr lang="en-US" sz="1800" b="1" i="1" dirty="0" smtClean="0">
                              <a:solidFill>
                                <a:srgbClr val="FF0000"/>
                              </a:solidFill>
                              <a:latin typeface="Cambria Math" panose="02040503050406030204" pitchFamily="18" charset="0"/>
                              <a:ea typeface="Cambria Math" panose="02040503050406030204" pitchFamily="18" charset="0"/>
                            </a:rPr>
                            <m:t>𝜶</m:t>
                          </m:r>
                        </m:e>
                        <m:sub>
                          <m:r>
                            <a:rPr lang="en-IN" sz="1800" b="1" i="1" dirty="0" smtClean="0">
                              <a:solidFill>
                                <a:srgbClr val="FF000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FF0000"/>
                              </a:solidFill>
                              <a:latin typeface="Cambria Math" panose="02040503050406030204" pitchFamily="18" charset="0"/>
                              <a:ea typeface="Cambria Math" panose="02040503050406030204" pitchFamily="18" charset="0"/>
                            </a:rPr>
                          </m:ctrlPr>
                        </m:dPr>
                        <m:e>
                          <m:r>
                            <a:rPr lang="en-IN" sz="1800" b="1" i="1" dirty="0" smtClean="0">
                              <a:solidFill>
                                <a:srgbClr val="FF0000"/>
                              </a:solidFill>
                              <a:latin typeface="Cambria Math" panose="02040503050406030204" pitchFamily="18" charset="0"/>
                              <a:ea typeface="Cambria Math" panose="02040503050406030204" pitchFamily="18" charset="0"/>
                            </a:rPr>
                            <m:t>𝟒</m:t>
                          </m:r>
                        </m:e>
                      </m:d>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m:t>
                      </m:r>
                      <m:r>
                        <a:rPr lang="en-IN" sz="1800" b="1" i="1" dirty="0" smtClean="0">
                          <a:solidFill>
                            <a:srgbClr val="FF0000"/>
                          </a:solidFill>
                          <a:latin typeface="Cambria Math" panose="02040503050406030204" pitchFamily="18" charset="0"/>
                          <a:ea typeface="Cambria Math" panose="02040503050406030204" pitchFamily="18" charset="0"/>
                        </a:rPr>
                        <m:t>.</m:t>
                      </m:r>
                      <m:r>
                        <a:rPr lang="en-IN" sz="1800" b="1" i="1" dirty="0" smtClean="0">
                          <a:solidFill>
                            <a:srgbClr val="FF0000"/>
                          </a:solidFill>
                          <a:latin typeface="Cambria Math" panose="02040503050406030204" pitchFamily="18" charset="0"/>
                          <a:ea typeface="Cambria Math" panose="02040503050406030204" pitchFamily="18" charset="0"/>
                        </a:rPr>
                        <m:t>𝟎𝟏𝟎𝟐𝟎</m:t>
                      </m:r>
                    </m:oMath>
                  </m:oMathPara>
                </a14:m>
                <a:endParaRPr lang="en-IN" b="1" dirty="0">
                  <a:solidFill>
                    <a:srgbClr val="FF0000"/>
                  </a:solidFill>
                </a:endParaRPr>
              </a:p>
            </p:txBody>
          </p:sp>
        </mc:Choice>
        <mc:Fallback xmlns="">
          <p:sp>
            <p:nvSpPr>
              <p:cNvPr id="19" name="TextBox 18">
                <a:extLst>
                  <a:ext uri="{FF2B5EF4-FFF2-40B4-BE49-F238E27FC236}">
                    <a16:creationId xmlns:a16="http://schemas.microsoft.com/office/drawing/2014/main" id="{922BB496-7C4E-F92A-5558-C62DED50FCEF}"/>
                  </a:ext>
                </a:extLst>
              </p:cNvPr>
              <p:cNvSpPr txBox="1">
                <a:spLocks noRot="1" noChangeAspect="1" noMove="1" noResize="1" noEditPoints="1" noAdjustHandles="1" noChangeArrowheads="1" noChangeShapeType="1" noTextEdit="1"/>
              </p:cNvSpPr>
              <p:nvPr/>
            </p:nvSpPr>
            <p:spPr>
              <a:xfrm rot="19179452">
                <a:off x="8342411" y="5770845"/>
                <a:ext cx="2195476" cy="369332"/>
              </a:xfrm>
              <a:prstGeom prst="rect">
                <a:avLst/>
              </a:prstGeom>
              <a:blipFill>
                <a:blip r:embed="rId20"/>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5" grpId="0"/>
      <p:bldP spid="76" grpId="0"/>
      <p:bldP spid="77" grpId="0"/>
      <p:bldP spid="78" grpId="0"/>
      <p:bldP spid="79" grpId="0"/>
      <p:bldP spid="80" grpId="0"/>
      <p:bldP spid="81" grpId="0"/>
      <p:bldP spid="7" grpId="0"/>
      <p:bldP spid="13" grpId="0"/>
      <p:bldP spid="14" grpId="0"/>
      <p:bldP spid="15"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F33D-1100-BB9A-AB44-C12C3AF198F6}"/>
              </a:ext>
            </a:extLst>
          </p:cNvPr>
          <p:cNvSpPr>
            <a:spLocks noGrp="1"/>
          </p:cNvSpPr>
          <p:nvPr>
            <p:ph type="title"/>
          </p:nvPr>
        </p:nvSpPr>
        <p:spPr>
          <a:xfrm>
            <a:off x="838200" y="-297657"/>
            <a:ext cx="10515600" cy="1325563"/>
          </a:xfrm>
        </p:spPr>
        <p:txBody>
          <a:bodyPr/>
          <a:lstStyle/>
          <a:p>
            <a:pPr algn="ctr"/>
            <a:r>
              <a:rPr lang="en-US" b="0" i="0" dirty="0">
                <a:effectLst/>
                <a:latin typeface="Georgia" panose="02040502050405020303" pitchFamily="18" charset="0"/>
              </a:rPr>
              <a:t>Hidden Markov Model (HMM)</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4D1504BB-B36D-94A8-86BD-B8267D948430}"/>
              </a:ext>
            </a:extLst>
          </p:cNvPr>
          <p:cNvSpPr>
            <a:spLocks noGrp="1"/>
          </p:cNvSpPr>
          <p:nvPr>
            <p:ph idx="1"/>
          </p:nvPr>
        </p:nvSpPr>
        <p:spPr>
          <a:xfrm>
            <a:off x="73571" y="1027906"/>
            <a:ext cx="11960773" cy="5688204"/>
          </a:xfrm>
        </p:spPr>
        <p:txBody>
          <a:bodyPr>
            <a:normAutofit fontScale="85000" lnSpcReduction="20000"/>
          </a:bodyPr>
          <a:lstStyle/>
          <a:p>
            <a:pPr marL="0" indent="0" algn="just">
              <a:buNone/>
            </a:pPr>
            <a:br>
              <a:rPr lang="en-US" b="0" i="0" dirty="0">
                <a:effectLst/>
                <a:latin typeface="Georgia" panose="02040502050405020303" pitchFamily="18" charset="0"/>
              </a:rPr>
            </a:br>
            <a:r>
              <a:rPr lang="en-US" b="0" i="0" dirty="0">
                <a:effectLst/>
                <a:latin typeface="Georgia" panose="02040502050405020303" pitchFamily="18" charset="0"/>
              </a:rPr>
              <a:t>A Hidden Markov Model (HMM) is a statistical model used in various fields, including speech recognition, natural language processing, and bioinformatics, to represent sequences of observable events that are generated by an underlying set of hidden states. HMMs are characterized by three key components:</a:t>
            </a:r>
          </a:p>
          <a:p>
            <a:pPr algn="just">
              <a:buFont typeface="+mj-lt"/>
              <a:buAutoNum type="arabicPeriod"/>
            </a:pPr>
            <a:r>
              <a:rPr lang="en-US" b="1" i="0" dirty="0">
                <a:effectLst/>
                <a:latin typeface="Georgia" panose="02040502050405020303" pitchFamily="18" charset="0"/>
              </a:rPr>
              <a:t>States (Hidden States)</a:t>
            </a:r>
            <a:r>
              <a:rPr lang="en-US" b="0" i="0" dirty="0">
                <a:effectLst/>
                <a:latin typeface="Georgia" panose="02040502050405020303" pitchFamily="18" charset="0"/>
              </a:rPr>
              <a:t>: A finite set of hidden states, often represented as {S1, S2, ..., Sn}, where n is the number of states. These states are not directly observable.</a:t>
            </a:r>
          </a:p>
          <a:p>
            <a:pPr algn="just">
              <a:buFont typeface="+mj-lt"/>
              <a:buAutoNum type="arabicPeriod"/>
            </a:pPr>
            <a:r>
              <a:rPr lang="en-US" b="1" i="0" dirty="0">
                <a:effectLst/>
                <a:latin typeface="Georgia" panose="02040502050405020303" pitchFamily="18" charset="0"/>
              </a:rPr>
              <a:t>Observations (Emissions)</a:t>
            </a:r>
            <a:r>
              <a:rPr lang="en-US" b="0" i="0" dirty="0">
                <a:effectLst/>
                <a:latin typeface="Georgia" panose="02040502050405020303" pitchFamily="18" charset="0"/>
              </a:rPr>
              <a:t>: A finite set of observable events or emissions, represented as {E1, E2, ..., </a:t>
            </a:r>
            <a:r>
              <a:rPr lang="en-US" b="0" i="0" dirty="0" err="1">
                <a:effectLst/>
                <a:latin typeface="Georgia" panose="02040502050405020303" pitchFamily="18" charset="0"/>
              </a:rPr>
              <a:t>Em</a:t>
            </a:r>
            <a:r>
              <a:rPr lang="en-US" b="0" i="0" dirty="0">
                <a:effectLst/>
                <a:latin typeface="Georgia" panose="02040502050405020303" pitchFamily="18" charset="0"/>
              </a:rPr>
              <a:t>}, where m is the number of possible observations. These are the events we can measure or observe.</a:t>
            </a:r>
          </a:p>
          <a:p>
            <a:pPr algn="just">
              <a:buFont typeface="+mj-lt"/>
              <a:buAutoNum type="arabicPeriod"/>
            </a:pPr>
            <a:r>
              <a:rPr lang="en-US" b="1" i="0" dirty="0">
                <a:effectLst/>
                <a:latin typeface="Georgia" panose="02040502050405020303" pitchFamily="18" charset="0"/>
              </a:rPr>
              <a:t>Transition Probabilities</a:t>
            </a:r>
            <a:r>
              <a:rPr lang="en-US" b="0" i="0" dirty="0">
                <a:effectLst/>
                <a:latin typeface="Georgia" panose="02040502050405020303" pitchFamily="18" charset="0"/>
              </a:rPr>
              <a:t>: Probabilities that define the likelihood of moving from one hidden state to another. These are typically represented as a state transition matrix, where the (</a:t>
            </a:r>
            <a:r>
              <a:rPr lang="en-US" b="0" i="0" dirty="0" err="1">
                <a:effectLst/>
                <a:latin typeface="Georgia" panose="02040502050405020303" pitchFamily="18" charset="0"/>
              </a:rPr>
              <a:t>i</a:t>
            </a:r>
            <a:r>
              <a:rPr lang="en-US" b="0" i="0" dirty="0">
                <a:effectLst/>
                <a:latin typeface="Georgia" panose="02040502050405020303" pitchFamily="18" charset="0"/>
              </a:rPr>
              <a:t>, j)-</a:t>
            </a:r>
            <a:r>
              <a:rPr lang="en-US" b="0" i="0" dirty="0" err="1">
                <a:effectLst/>
                <a:latin typeface="Georgia" panose="02040502050405020303" pitchFamily="18" charset="0"/>
              </a:rPr>
              <a:t>th</a:t>
            </a:r>
            <a:r>
              <a:rPr lang="en-US" b="0" i="0" dirty="0">
                <a:effectLst/>
                <a:latin typeface="Georgia" panose="02040502050405020303" pitchFamily="18" charset="0"/>
              </a:rPr>
              <a:t> entry represents the probability of transitioning from state Si to state </a:t>
            </a:r>
            <a:r>
              <a:rPr lang="en-US" b="0" i="0" dirty="0" err="1">
                <a:effectLst/>
                <a:latin typeface="Georgia" panose="02040502050405020303" pitchFamily="18" charset="0"/>
              </a:rPr>
              <a:t>Sj</a:t>
            </a:r>
            <a:r>
              <a:rPr lang="en-US" b="0" i="0" dirty="0">
                <a:effectLst/>
                <a:latin typeface="Georgia" panose="02040502050405020303" pitchFamily="18" charset="0"/>
              </a:rPr>
              <a:t>.</a:t>
            </a:r>
          </a:p>
          <a:p>
            <a:pPr algn="just">
              <a:buFont typeface="+mj-lt"/>
              <a:buAutoNum type="arabicPeriod"/>
            </a:pPr>
            <a:r>
              <a:rPr lang="en-US" b="1" i="0" dirty="0">
                <a:effectLst/>
                <a:latin typeface="Georgia" panose="02040502050405020303" pitchFamily="18" charset="0"/>
              </a:rPr>
              <a:t>Emission Probabilities</a:t>
            </a:r>
            <a:r>
              <a:rPr lang="en-US" b="0" i="0" dirty="0">
                <a:effectLst/>
                <a:latin typeface="Georgia" panose="02040502050405020303" pitchFamily="18" charset="0"/>
              </a:rPr>
              <a:t>: Probabilities that define the likelihood of observing an event given the current hidden state. These are typically represented as an emission matrix, where the (</a:t>
            </a:r>
            <a:r>
              <a:rPr lang="en-US" b="0" i="0" dirty="0" err="1">
                <a:effectLst/>
                <a:latin typeface="Georgia" panose="02040502050405020303" pitchFamily="18" charset="0"/>
              </a:rPr>
              <a:t>i</a:t>
            </a:r>
            <a:r>
              <a:rPr lang="en-US" b="0" i="0" dirty="0">
                <a:effectLst/>
                <a:latin typeface="Georgia" panose="02040502050405020303" pitchFamily="18" charset="0"/>
              </a:rPr>
              <a:t>, j)-</a:t>
            </a:r>
            <a:r>
              <a:rPr lang="en-US" b="0" i="0" dirty="0" err="1">
                <a:effectLst/>
                <a:latin typeface="Georgia" panose="02040502050405020303" pitchFamily="18" charset="0"/>
              </a:rPr>
              <a:t>th</a:t>
            </a:r>
            <a:r>
              <a:rPr lang="en-US" b="0" i="0" dirty="0">
                <a:effectLst/>
                <a:latin typeface="Georgia" panose="02040502050405020303" pitchFamily="18" charset="0"/>
              </a:rPr>
              <a:t> entry represents the probability of observing event </a:t>
            </a:r>
            <a:r>
              <a:rPr lang="en-US" b="0" i="0" dirty="0" err="1">
                <a:effectLst/>
                <a:latin typeface="Georgia" panose="02040502050405020303" pitchFamily="18" charset="0"/>
              </a:rPr>
              <a:t>Ej</a:t>
            </a:r>
            <a:r>
              <a:rPr lang="en-US" b="0" i="0" dirty="0">
                <a:effectLst/>
                <a:latin typeface="Georgia" panose="02040502050405020303" pitchFamily="18" charset="0"/>
              </a:rPr>
              <a:t> when in state Si.</a:t>
            </a:r>
          </a:p>
          <a:p>
            <a:pPr algn="just"/>
            <a:endParaRPr lang="en-IN" dirty="0">
              <a:latin typeface="Georgia" panose="02040502050405020303" pitchFamily="18" charset="0"/>
            </a:endParaRPr>
          </a:p>
        </p:txBody>
      </p:sp>
    </p:spTree>
    <p:extLst>
      <p:ext uri="{BB962C8B-B14F-4D97-AF65-F5344CB8AC3E}">
        <p14:creationId xmlns:p14="http://schemas.microsoft.com/office/powerpoint/2010/main" val="65945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12">
            <a:extLst>
              <a:ext uri="{FF2B5EF4-FFF2-40B4-BE49-F238E27FC236}">
                <a16:creationId xmlns:a16="http://schemas.microsoft.com/office/drawing/2014/main" id="{10F11DEC-A9E1-8164-B7FA-E87D9E2BC246}"/>
              </a:ext>
            </a:extLst>
          </p:cNvPr>
          <p:cNvSpPr txBox="1"/>
          <p:nvPr/>
        </p:nvSpPr>
        <p:spPr>
          <a:xfrm>
            <a:off x="3350934" y="0"/>
            <a:ext cx="6015649" cy="439724"/>
          </a:xfrm>
          <a:prstGeom prst="rect">
            <a:avLst/>
          </a:prstGeom>
        </p:spPr>
        <p:txBody>
          <a:bodyPr vert="horz" wrap="square" lIns="0" tIns="8751" rIns="0" bIns="0" rtlCol="0">
            <a:spAutoFit/>
          </a:bodyPr>
          <a:lstStyle/>
          <a:p>
            <a:pPr marL="8752">
              <a:spcBef>
                <a:spcPts val="69"/>
              </a:spcBef>
            </a:pPr>
            <a:r>
              <a:rPr lang="en-IN" sz="2800" b="1" spc="-28" dirty="0">
                <a:latin typeface="Georgia" panose="02040502050405020303" pitchFamily="18" charset="0"/>
                <a:cs typeface="Calibri"/>
              </a:rPr>
              <a:t>Best State Sequence Calculation</a:t>
            </a:r>
            <a:endParaRPr sz="2800" dirty="0">
              <a:latin typeface="Georgia" panose="02040502050405020303" pitchFamily="18" charset="0"/>
              <a:cs typeface="Calibri"/>
            </a:endParaRPr>
          </a:p>
        </p:txBody>
      </p:sp>
      <mc:AlternateContent xmlns:mc="http://schemas.openxmlformats.org/markup-compatibility/2006" xmlns:a14="http://schemas.microsoft.com/office/drawing/2010/main">
        <mc:Choice Requires="a14">
          <p:sp>
            <p:nvSpPr>
              <p:cNvPr id="29" name="object 13">
                <a:extLst>
                  <a:ext uri="{FF2B5EF4-FFF2-40B4-BE49-F238E27FC236}">
                    <a16:creationId xmlns:a16="http://schemas.microsoft.com/office/drawing/2014/main" id="{15DA2ECA-9C6A-C2BC-65EF-96FCE8E02784}"/>
                  </a:ext>
                </a:extLst>
              </p:cNvPr>
              <p:cNvSpPr txBox="1"/>
              <p:nvPr/>
            </p:nvSpPr>
            <p:spPr>
              <a:xfrm>
                <a:off x="732475" y="1889936"/>
                <a:ext cx="7129264" cy="535877"/>
              </a:xfrm>
              <a:prstGeom prst="rect">
                <a:avLst/>
              </a:prstGeom>
            </p:spPr>
            <p:txBody>
              <a:bodyPr vert="horz" wrap="square" lIns="0" tIns="10502" rIns="0" bIns="0" rtlCol="0">
                <a:spAutoFit/>
              </a:bodyPr>
              <a:lstStyle/>
              <a:p>
                <a:pPr marL="8752" marR="3501">
                  <a:lnSpc>
                    <a:spcPct val="99400"/>
                  </a:lnSpc>
                  <a:spcBef>
                    <a:spcPts val="83"/>
                  </a:spcBef>
                  <a:tabLst>
                    <a:tab pos="1155207" algn="l"/>
                    <a:tab pos="1312736" algn="l"/>
                    <a:tab pos="1426506" algn="l"/>
                  </a:tabLst>
                </a:pPr>
                <a14:m>
                  <m:oMathPara xmlns:m="http://schemas.openxmlformats.org/officeDocument/2006/math">
                    <m:oMathParaPr>
                      <m:jc m:val="left"/>
                    </m:oMathParaPr>
                    <m:oMath xmlns:m="http://schemas.openxmlformats.org/officeDocument/2006/math">
                      <m:sSub>
                        <m:sSubPr>
                          <m:ctrlPr>
                            <a:rPr lang="en-IN" b="0" i="1" spc="-4" dirty="0" smtClean="0">
                              <a:latin typeface="Cambria Math" panose="02040503050406030204" pitchFamily="18" charset="0"/>
                              <a:ea typeface="Cambria Math" panose="02040503050406030204" pitchFamily="18" charset="0"/>
                              <a:cs typeface="Calibri"/>
                            </a:rPr>
                          </m:ctrlPr>
                        </m:sSubPr>
                        <m:e>
                          <m:r>
                            <a:rPr lang="en-IN" i="1" spc="-4" dirty="0" smtClean="0">
                              <a:latin typeface="Cambria Math" panose="02040503050406030204" pitchFamily="18" charset="0"/>
                              <a:ea typeface="Cambria Math" panose="02040503050406030204" pitchFamily="18" charset="0"/>
                              <a:cs typeface="Calibri"/>
                            </a:rPr>
                            <m:t>𝛾</m:t>
                          </m:r>
                        </m:e>
                        <m:sub>
                          <m:r>
                            <a:rPr lang="en-IN" b="0" i="1" spc="-4" dirty="0" smtClean="0">
                              <a:latin typeface="Cambria Math" panose="02040503050406030204" pitchFamily="18" charset="0"/>
                              <a:ea typeface="Cambria Math" panose="02040503050406030204" pitchFamily="18" charset="0"/>
                              <a:cs typeface="Calibri"/>
                            </a:rPr>
                            <m:t>𝐶𝑃</m:t>
                          </m:r>
                        </m:sub>
                      </m:sSub>
                      <m:r>
                        <a:rPr lang="en-IN" b="0" i="1" spc="-4" dirty="0" smtClean="0">
                          <a:latin typeface="Cambria Math" panose="02040503050406030204" pitchFamily="18" charset="0"/>
                          <a:ea typeface="Cambria Math" panose="02040503050406030204" pitchFamily="18" charset="0"/>
                          <a:cs typeface="Calibri"/>
                        </a:rPr>
                        <m:t>(1)=</m:t>
                      </m:r>
                      <m:f>
                        <m:fPr>
                          <m:ctrlPr>
                            <a:rPr lang="en-IN" b="0" i="1" dirty="0" smtClean="0">
                              <a:latin typeface="Cambria Math" panose="02040503050406030204" pitchFamily="18" charset="0"/>
                              <a:cs typeface="Calibri"/>
                            </a:rPr>
                          </m:ctrlPr>
                        </m:fPr>
                        <m:num>
                          <m:r>
                            <a:rPr lang="en-IN" i="1" dirty="0" smtClean="0">
                              <a:latin typeface="Cambria Math" panose="02040503050406030204" pitchFamily="18" charset="0"/>
                              <a:cs typeface="Calibri"/>
                            </a:rPr>
                            <m:t>1</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0.0315</m:t>
                          </m:r>
                        </m:num>
                        <m:den>
                          <m:r>
                            <a:rPr lang="en-IN" i="1" dirty="0">
                              <a:latin typeface="Cambria Math" panose="02040503050406030204" pitchFamily="18" charset="0"/>
                              <a:cs typeface="Calibri"/>
                            </a:rPr>
                            <m:t>1</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0.0315</m:t>
                          </m:r>
                          <m:r>
                            <a:rPr lang="en-IN" b="0" i="1" dirty="0" smtClean="0">
                              <a:latin typeface="Cambria Math" panose="02040503050406030204" pitchFamily="18" charset="0"/>
                              <a:cs typeface="Calibri"/>
                            </a:rPr>
                            <m:t>+0</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0.029</m:t>
                          </m:r>
                        </m:den>
                      </m:f>
                      <m:r>
                        <a:rPr lang="en-IN" b="0" i="1" dirty="0" smtClean="0">
                          <a:latin typeface="Cambria Math" panose="02040503050406030204" pitchFamily="18" charset="0"/>
                          <a:cs typeface="Calibri"/>
                        </a:rPr>
                        <m:t>=1</m:t>
                      </m:r>
                    </m:oMath>
                  </m:oMathPara>
                </a14:m>
                <a:endParaRPr lang="en-IN" i="1" dirty="0">
                  <a:latin typeface="Cambria Math" panose="02040503050406030204" pitchFamily="18" charset="0"/>
                  <a:cs typeface="Calibri"/>
                </a:endParaRPr>
              </a:p>
            </p:txBody>
          </p:sp>
        </mc:Choice>
        <mc:Fallback xmlns="">
          <p:sp>
            <p:nvSpPr>
              <p:cNvPr id="29" name="object 13">
                <a:extLst>
                  <a:ext uri="{FF2B5EF4-FFF2-40B4-BE49-F238E27FC236}">
                    <a16:creationId xmlns:a16="http://schemas.microsoft.com/office/drawing/2014/main" id="{15DA2ECA-9C6A-C2BC-65EF-96FCE8E02784}"/>
                  </a:ext>
                </a:extLst>
              </p:cNvPr>
              <p:cNvSpPr txBox="1">
                <a:spLocks noRot="1" noChangeAspect="1" noMove="1" noResize="1" noEditPoints="1" noAdjustHandles="1" noChangeArrowheads="1" noChangeShapeType="1" noTextEdit="1"/>
              </p:cNvSpPr>
              <p:nvPr/>
            </p:nvSpPr>
            <p:spPr>
              <a:xfrm>
                <a:off x="732475" y="1889936"/>
                <a:ext cx="7129264" cy="53587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CE59B3-B1B2-543C-86E6-CC5FD55FC110}"/>
                  </a:ext>
                </a:extLst>
              </p:cNvPr>
              <p:cNvSpPr txBox="1"/>
              <p:nvPr/>
            </p:nvSpPr>
            <p:spPr>
              <a:xfrm>
                <a:off x="6358759" y="1845986"/>
                <a:ext cx="6096000" cy="612091"/>
              </a:xfrm>
              <a:prstGeom prst="rect">
                <a:avLst/>
              </a:prstGeom>
              <a:noFill/>
            </p:spPr>
            <p:txBody>
              <a:bodyPr wrap="square">
                <a:spAutoFit/>
              </a:bodyPr>
              <a:lstStyle/>
              <a:p>
                <a:pPr marL="8752" marR="3501">
                  <a:lnSpc>
                    <a:spcPct val="99400"/>
                  </a:lnSpc>
                  <a:spcBef>
                    <a:spcPts val="83"/>
                  </a:spcBef>
                  <a:tabLst>
                    <a:tab pos="1155207" algn="l"/>
                    <a:tab pos="1312736" algn="l"/>
                    <a:tab pos="1426506" algn="l"/>
                  </a:tabLst>
                </a:pPr>
                <a14:m>
                  <m:oMathPara xmlns:m="http://schemas.openxmlformats.org/officeDocument/2006/math">
                    <m:oMathParaPr>
                      <m:jc m:val="left"/>
                    </m:oMathParaPr>
                    <m:oMath xmlns:m="http://schemas.openxmlformats.org/officeDocument/2006/math">
                      <m:sSub>
                        <m:sSubPr>
                          <m:ctrlPr>
                            <a:rPr lang="en-IN" sz="1800" i="1" spc="-4" dirty="0" smtClean="0">
                              <a:latin typeface="Cambria Math" panose="02040503050406030204" pitchFamily="18" charset="0"/>
                              <a:ea typeface="Cambria Math" panose="02040503050406030204" pitchFamily="18" charset="0"/>
                              <a:cs typeface="Calibri"/>
                            </a:rPr>
                          </m:ctrlPr>
                        </m:sSubPr>
                        <m:e>
                          <m:r>
                            <a:rPr lang="en-IN" sz="1800" i="1" spc="-4" dirty="0">
                              <a:latin typeface="Cambria Math" panose="02040503050406030204" pitchFamily="18" charset="0"/>
                              <a:ea typeface="Cambria Math" panose="02040503050406030204" pitchFamily="18" charset="0"/>
                              <a:cs typeface="Calibri"/>
                            </a:rPr>
                            <m:t>𝛾</m:t>
                          </m:r>
                        </m:e>
                        <m:sub>
                          <m:r>
                            <a:rPr lang="en-IN" sz="1800" b="0" i="1" spc="-4" dirty="0" smtClean="0">
                              <a:latin typeface="Cambria Math" panose="02040503050406030204" pitchFamily="18" charset="0"/>
                              <a:ea typeface="Cambria Math" panose="02040503050406030204" pitchFamily="18" charset="0"/>
                              <a:cs typeface="Calibri"/>
                            </a:rPr>
                            <m:t>𝐼</m:t>
                          </m:r>
                          <m:r>
                            <a:rPr lang="en-IN" sz="1800" i="1" spc="-4" dirty="0">
                              <a:latin typeface="Cambria Math" panose="02040503050406030204" pitchFamily="18" charset="0"/>
                              <a:ea typeface="Cambria Math" panose="02040503050406030204" pitchFamily="18" charset="0"/>
                              <a:cs typeface="Calibri"/>
                            </a:rPr>
                            <m:t>𝑃</m:t>
                          </m:r>
                        </m:sub>
                      </m:sSub>
                      <m:r>
                        <a:rPr lang="en-IN" sz="1800" i="1" spc="-4" dirty="0">
                          <a:latin typeface="Cambria Math" panose="02040503050406030204" pitchFamily="18" charset="0"/>
                          <a:ea typeface="Cambria Math" panose="02040503050406030204" pitchFamily="18" charset="0"/>
                          <a:cs typeface="Calibri"/>
                        </a:rPr>
                        <m:t>(1)=</m:t>
                      </m:r>
                      <m:f>
                        <m:fPr>
                          <m:ctrlPr>
                            <a:rPr lang="en-IN" sz="1800" i="1" dirty="0">
                              <a:latin typeface="Cambria Math" panose="02040503050406030204" pitchFamily="18" charset="0"/>
                              <a:cs typeface="Calibri"/>
                            </a:rPr>
                          </m:ctrlPr>
                        </m:fPr>
                        <m:num>
                          <m:r>
                            <a:rPr lang="en-IN" sz="1800" i="1" dirty="0">
                              <a:latin typeface="Cambria Math" panose="02040503050406030204" pitchFamily="18" charset="0"/>
                              <a:cs typeface="Calibri"/>
                            </a:rPr>
                            <m:t>0</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0.029</m:t>
                          </m:r>
                        </m:num>
                        <m:den>
                          <m:r>
                            <a:rPr lang="en-IN" sz="1800" i="1" dirty="0">
                              <a:latin typeface="Cambria Math" panose="02040503050406030204" pitchFamily="18" charset="0"/>
                              <a:cs typeface="Calibri"/>
                            </a:rPr>
                            <m:t>1</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0.0315</m:t>
                          </m:r>
                          <m:r>
                            <a:rPr lang="en-IN" sz="1800" i="1" dirty="0">
                              <a:latin typeface="Cambria Math" panose="02040503050406030204" pitchFamily="18" charset="0"/>
                              <a:cs typeface="Calibri"/>
                            </a:rPr>
                            <m:t>+0</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0.029</m:t>
                          </m:r>
                        </m:den>
                      </m:f>
                      <m:r>
                        <a:rPr lang="en-IN" sz="1800" i="1" dirty="0">
                          <a:latin typeface="Cambria Math" panose="02040503050406030204" pitchFamily="18" charset="0"/>
                          <a:cs typeface="Calibri"/>
                        </a:rPr>
                        <m:t>=</m:t>
                      </m:r>
                      <m:r>
                        <a:rPr lang="en-IN" sz="1800" b="0" i="1" dirty="0" smtClean="0">
                          <a:latin typeface="Cambria Math" panose="02040503050406030204" pitchFamily="18" charset="0"/>
                          <a:cs typeface="Calibri"/>
                        </a:rPr>
                        <m:t>0</m:t>
                      </m:r>
                    </m:oMath>
                  </m:oMathPara>
                </a14:m>
                <a:endParaRPr lang="en-IN" sz="1800" b="0" i="1" dirty="0">
                  <a:latin typeface="Cambria Math" panose="02040503050406030204" pitchFamily="18" charset="0"/>
                  <a:cs typeface="Calibri"/>
                </a:endParaRPr>
              </a:p>
            </p:txBody>
          </p:sp>
        </mc:Choice>
        <mc:Fallback xmlns="">
          <p:sp>
            <p:nvSpPr>
              <p:cNvPr id="13" name="TextBox 12">
                <a:extLst>
                  <a:ext uri="{FF2B5EF4-FFF2-40B4-BE49-F238E27FC236}">
                    <a16:creationId xmlns:a16="http://schemas.microsoft.com/office/drawing/2014/main" id="{FFCE59B3-B1B2-543C-86E6-CC5FD55FC110}"/>
                  </a:ext>
                </a:extLst>
              </p:cNvPr>
              <p:cNvSpPr txBox="1">
                <a:spLocks noRot="1" noChangeAspect="1" noMove="1" noResize="1" noEditPoints="1" noAdjustHandles="1" noChangeArrowheads="1" noChangeShapeType="1" noTextEdit="1"/>
              </p:cNvSpPr>
              <p:nvPr/>
            </p:nvSpPr>
            <p:spPr>
              <a:xfrm>
                <a:off x="6358759" y="1845986"/>
                <a:ext cx="6096000" cy="612091"/>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58C02D0-C72B-482C-1DD1-6E6D9DD69AA9}"/>
                  </a:ext>
                </a:extLst>
              </p:cNvPr>
              <p:cNvSpPr txBox="1"/>
              <p:nvPr/>
            </p:nvSpPr>
            <p:spPr>
              <a:xfrm>
                <a:off x="507125" y="3018929"/>
                <a:ext cx="6731876" cy="617605"/>
              </a:xfrm>
              <a:prstGeom prst="rect">
                <a:avLst/>
              </a:prstGeom>
              <a:noFill/>
            </p:spPr>
            <p:txBody>
              <a:bodyPr wrap="square">
                <a:spAutoFit/>
              </a:bodyPr>
              <a:lstStyle/>
              <a:p>
                <a:pPr marL="8752" marR="3501">
                  <a:lnSpc>
                    <a:spcPct val="99400"/>
                  </a:lnSpc>
                  <a:spcBef>
                    <a:spcPts val="83"/>
                  </a:spcBef>
                  <a:tabLst>
                    <a:tab pos="1155207" algn="l"/>
                    <a:tab pos="1312736" algn="l"/>
                    <a:tab pos="1426506" algn="l"/>
                  </a:tabLst>
                </a:pPr>
                <a14:m>
                  <m:oMathPara xmlns:m="http://schemas.openxmlformats.org/officeDocument/2006/math">
                    <m:oMathParaPr>
                      <m:jc m:val="left"/>
                    </m:oMathParaPr>
                    <m:oMath xmlns:m="http://schemas.openxmlformats.org/officeDocument/2006/math">
                      <m:sSub>
                        <m:sSubPr>
                          <m:ctrlPr>
                            <a:rPr lang="en-IN" sz="1800" i="1" spc="-4" dirty="0" smtClean="0">
                              <a:latin typeface="Cambria Math" panose="02040503050406030204" pitchFamily="18" charset="0"/>
                              <a:ea typeface="Cambria Math" panose="02040503050406030204" pitchFamily="18" charset="0"/>
                              <a:cs typeface="Calibri"/>
                            </a:rPr>
                          </m:ctrlPr>
                        </m:sSubPr>
                        <m:e>
                          <m:r>
                            <a:rPr lang="en-IN" sz="1800" i="1" spc="-4" dirty="0">
                              <a:latin typeface="Cambria Math" panose="02040503050406030204" pitchFamily="18" charset="0"/>
                              <a:ea typeface="Cambria Math" panose="02040503050406030204" pitchFamily="18" charset="0"/>
                              <a:cs typeface="Calibri"/>
                            </a:rPr>
                            <m:t>𝛾</m:t>
                          </m:r>
                        </m:e>
                        <m:sub>
                          <m:r>
                            <a:rPr lang="en-IN" sz="1800" i="1" spc="-4" dirty="0">
                              <a:latin typeface="Cambria Math" panose="02040503050406030204" pitchFamily="18" charset="0"/>
                              <a:ea typeface="Cambria Math" panose="02040503050406030204" pitchFamily="18" charset="0"/>
                              <a:cs typeface="Calibri"/>
                            </a:rPr>
                            <m:t>𝐶𝑃</m:t>
                          </m:r>
                        </m:sub>
                      </m:sSub>
                      <m:r>
                        <a:rPr lang="en-IN" sz="1800" i="1" spc="-4" dirty="0">
                          <a:latin typeface="Cambria Math" panose="02040503050406030204" pitchFamily="18" charset="0"/>
                          <a:ea typeface="Cambria Math" panose="02040503050406030204" pitchFamily="18" charset="0"/>
                          <a:cs typeface="Calibri"/>
                        </a:rPr>
                        <m:t>(</m:t>
                      </m:r>
                      <m:r>
                        <a:rPr lang="en-IN" sz="1800" b="0" i="1" spc="-4" dirty="0" smtClean="0">
                          <a:latin typeface="Cambria Math" panose="02040503050406030204" pitchFamily="18" charset="0"/>
                          <a:ea typeface="Cambria Math" panose="02040503050406030204" pitchFamily="18" charset="0"/>
                          <a:cs typeface="Calibri"/>
                        </a:rPr>
                        <m:t>2</m:t>
                      </m:r>
                      <m:r>
                        <a:rPr lang="en-IN" sz="1800" i="1" spc="-4" dirty="0">
                          <a:latin typeface="Cambria Math" panose="02040503050406030204" pitchFamily="18" charset="0"/>
                          <a:ea typeface="Cambria Math" panose="02040503050406030204" pitchFamily="18" charset="0"/>
                          <a:cs typeface="Calibri"/>
                        </a:rPr>
                        <m:t>)</m:t>
                      </m:r>
                      <m:r>
                        <a:rPr lang="en-IN" sz="1800" i="1" dirty="0">
                          <a:latin typeface="Cambria Math" panose="02040503050406030204" pitchFamily="18" charset="0"/>
                          <a:cs typeface="Calibri"/>
                        </a:rPr>
                        <m:t>=</m:t>
                      </m:r>
                      <m:f>
                        <m:fPr>
                          <m:ctrlPr>
                            <a:rPr lang="en-IN" sz="1800" i="1" dirty="0">
                              <a:latin typeface="Cambria Math" panose="02040503050406030204" pitchFamily="18" charset="0"/>
                              <a:cs typeface="Calibri"/>
                            </a:rPr>
                          </m:ctrlPr>
                        </m:fPr>
                        <m:num>
                          <m:r>
                            <a:rPr lang="en-IN" sz="1800" i="1" dirty="0">
                              <a:latin typeface="Cambria Math" panose="02040503050406030204" pitchFamily="18" charset="0"/>
                              <a:cs typeface="Calibri"/>
                            </a:rPr>
                            <m:t>0</m:t>
                          </m:r>
                          <m:r>
                            <a:rPr lang="en-IN" sz="1800" b="0" i="1" dirty="0" smtClean="0">
                              <a:latin typeface="Cambria Math" panose="02040503050406030204" pitchFamily="18" charset="0"/>
                              <a:cs typeface="Calibri"/>
                            </a:rPr>
                            <m:t>.21</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0.045</m:t>
                          </m:r>
                        </m:num>
                        <m:den>
                          <m:r>
                            <a:rPr lang="en-IN" sz="1800" b="0" i="1" smtClean="0">
                              <a:latin typeface="Cambria Math" panose="02040503050406030204" pitchFamily="18" charset="0"/>
                              <a:ea typeface="Cambria Math" panose="02040503050406030204" pitchFamily="18" charset="0"/>
                            </a:rPr>
                            <m:t>0.21</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0.045</m:t>
                          </m:r>
                          <m:r>
                            <a:rPr lang="en-IN" sz="1800" i="1" dirty="0">
                              <a:latin typeface="Cambria Math" panose="02040503050406030204" pitchFamily="18" charset="0"/>
                              <a:cs typeface="Calibri"/>
                            </a:rPr>
                            <m:t>+0</m:t>
                          </m:r>
                          <m:r>
                            <a:rPr lang="en-IN" sz="1800" b="0" i="1" dirty="0" smtClean="0">
                              <a:latin typeface="Cambria Math" panose="02040503050406030204" pitchFamily="18" charset="0"/>
                              <a:cs typeface="Calibri"/>
                            </a:rPr>
                            <m:t>.09</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m:t>
                          </m:r>
                          <m:r>
                            <a:rPr lang="en-IN" sz="1800" b="0" i="1" smtClean="0">
                              <a:latin typeface="Cambria Math" panose="02040503050406030204" pitchFamily="18" charset="0"/>
                              <a:ea typeface="Cambria Math" panose="02040503050406030204" pitchFamily="18" charset="0"/>
                            </a:rPr>
                            <m:t>245</m:t>
                          </m:r>
                        </m:den>
                      </m:f>
                      <m:r>
                        <a:rPr lang="en-IN" sz="1800" i="1" dirty="0">
                          <a:latin typeface="Cambria Math" panose="02040503050406030204" pitchFamily="18" charset="0"/>
                          <a:cs typeface="Calibri"/>
                        </a:rPr>
                        <m:t>=</m:t>
                      </m:r>
                      <m:r>
                        <a:rPr lang="en-IN" sz="1800" b="0" i="1" dirty="0" smtClean="0">
                          <a:latin typeface="Cambria Math" panose="02040503050406030204" pitchFamily="18" charset="0"/>
                          <a:cs typeface="Calibri"/>
                        </a:rPr>
                        <m:t>0.3</m:t>
                      </m:r>
                    </m:oMath>
                  </m:oMathPara>
                </a14:m>
                <a:endParaRPr lang="en-IN" sz="1800" i="1" spc="4" dirty="0">
                  <a:latin typeface="Cambria Math" panose="02040503050406030204" pitchFamily="18" charset="0"/>
                  <a:cs typeface="Calibri"/>
                </a:endParaRPr>
              </a:p>
            </p:txBody>
          </p:sp>
        </mc:Choice>
        <mc:Fallback xmlns="">
          <p:sp>
            <p:nvSpPr>
              <p:cNvPr id="16" name="TextBox 15">
                <a:extLst>
                  <a:ext uri="{FF2B5EF4-FFF2-40B4-BE49-F238E27FC236}">
                    <a16:creationId xmlns:a16="http://schemas.microsoft.com/office/drawing/2014/main" id="{E58C02D0-C72B-482C-1DD1-6E6D9DD69AA9}"/>
                  </a:ext>
                </a:extLst>
              </p:cNvPr>
              <p:cNvSpPr txBox="1">
                <a:spLocks noRot="1" noChangeAspect="1" noMove="1" noResize="1" noEditPoints="1" noAdjustHandles="1" noChangeArrowheads="1" noChangeShapeType="1" noTextEdit="1"/>
              </p:cNvSpPr>
              <p:nvPr/>
            </p:nvSpPr>
            <p:spPr>
              <a:xfrm>
                <a:off x="507125" y="3018929"/>
                <a:ext cx="6731876" cy="61760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0FD114D-9EC3-4C48-420C-0564C0196F1A}"/>
                  </a:ext>
                </a:extLst>
              </p:cNvPr>
              <p:cNvSpPr txBox="1"/>
              <p:nvPr/>
            </p:nvSpPr>
            <p:spPr>
              <a:xfrm>
                <a:off x="5026573" y="2947983"/>
                <a:ext cx="6731876" cy="622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i="1" spc="-4" dirty="0" smtClean="0">
                              <a:latin typeface="Cambria Math" panose="02040503050406030204" pitchFamily="18" charset="0"/>
                              <a:ea typeface="Cambria Math" panose="02040503050406030204" pitchFamily="18" charset="0"/>
                              <a:cs typeface="Calibri"/>
                            </a:rPr>
                          </m:ctrlPr>
                        </m:sSubPr>
                        <m:e>
                          <m:r>
                            <a:rPr lang="en-IN" sz="1800" i="1" spc="-4" dirty="0">
                              <a:latin typeface="Cambria Math" panose="02040503050406030204" pitchFamily="18" charset="0"/>
                              <a:ea typeface="Cambria Math" panose="02040503050406030204" pitchFamily="18" charset="0"/>
                              <a:cs typeface="Calibri"/>
                            </a:rPr>
                            <m:t>𝛾</m:t>
                          </m:r>
                        </m:e>
                        <m:sub>
                          <m:r>
                            <a:rPr lang="en-IN" sz="1800" i="1" spc="-4" dirty="0">
                              <a:latin typeface="Cambria Math" panose="02040503050406030204" pitchFamily="18" charset="0"/>
                              <a:ea typeface="Cambria Math" panose="02040503050406030204" pitchFamily="18" charset="0"/>
                              <a:cs typeface="Calibri"/>
                            </a:rPr>
                            <m:t>𝐼𝑃</m:t>
                          </m:r>
                        </m:sub>
                      </m:sSub>
                      <m:r>
                        <a:rPr lang="en-IN" sz="1800" i="1" spc="-4" dirty="0">
                          <a:latin typeface="Cambria Math" panose="02040503050406030204" pitchFamily="18" charset="0"/>
                          <a:ea typeface="Cambria Math" panose="02040503050406030204" pitchFamily="18" charset="0"/>
                          <a:cs typeface="Calibri"/>
                        </a:rPr>
                        <m:t>(</m:t>
                      </m:r>
                      <m:r>
                        <a:rPr lang="en-IN" sz="1800" b="0" i="1" spc="-4" dirty="0" smtClean="0">
                          <a:latin typeface="Cambria Math" panose="02040503050406030204" pitchFamily="18" charset="0"/>
                          <a:ea typeface="Cambria Math" panose="02040503050406030204" pitchFamily="18" charset="0"/>
                          <a:cs typeface="Calibri"/>
                        </a:rPr>
                        <m:t>2</m:t>
                      </m:r>
                      <m:r>
                        <a:rPr lang="en-IN" sz="1800" i="1" spc="-4" dirty="0">
                          <a:latin typeface="Cambria Math" panose="02040503050406030204" pitchFamily="18" charset="0"/>
                          <a:ea typeface="Cambria Math" panose="02040503050406030204" pitchFamily="18" charset="0"/>
                          <a:cs typeface="Calibri"/>
                        </a:rPr>
                        <m:t>)</m:t>
                      </m:r>
                      <m:r>
                        <a:rPr lang="en-IN" sz="1800" i="1" dirty="0">
                          <a:latin typeface="Cambria Math" panose="02040503050406030204" pitchFamily="18" charset="0"/>
                          <a:cs typeface="Calibri"/>
                        </a:rPr>
                        <m:t>=</m:t>
                      </m:r>
                      <m:f>
                        <m:fPr>
                          <m:ctrlPr>
                            <a:rPr lang="en-IN" sz="1800" i="1" dirty="0">
                              <a:latin typeface="Cambria Math" panose="02040503050406030204" pitchFamily="18" charset="0"/>
                              <a:cs typeface="Calibri"/>
                            </a:rPr>
                          </m:ctrlPr>
                        </m:fPr>
                        <m:num>
                          <m:r>
                            <a:rPr lang="en-IN" sz="1800" i="1" dirty="0">
                              <a:latin typeface="Cambria Math" panose="02040503050406030204" pitchFamily="18" charset="0"/>
                              <a:cs typeface="Calibri"/>
                            </a:rPr>
                            <m:t>0.09</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0.245</m:t>
                          </m:r>
                        </m:num>
                        <m:den>
                          <m:r>
                            <a:rPr lang="en-IN" sz="1800" i="1">
                              <a:latin typeface="Cambria Math" panose="02040503050406030204" pitchFamily="18" charset="0"/>
                              <a:ea typeface="Cambria Math" panose="02040503050406030204" pitchFamily="18" charset="0"/>
                            </a:rPr>
                            <m:t>0.21</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0.045</m:t>
                          </m:r>
                          <m:r>
                            <a:rPr lang="en-IN" sz="1800" i="1" dirty="0">
                              <a:latin typeface="Cambria Math" panose="02040503050406030204" pitchFamily="18" charset="0"/>
                              <a:cs typeface="Calibri"/>
                            </a:rPr>
                            <m:t>+0.09</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0.245</m:t>
                          </m:r>
                        </m:den>
                      </m:f>
                      <m:r>
                        <a:rPr lang="en-IN" sz="1800" i="1" dirty="0">
                          <a:latin typeface="Cambria Math" panose="02040503050406030204" pitchFamily="18" charset="0"/>
                          <a:cs typeface="Calibri"/>
                        </a:rPr>
                        <m:t>=0.</m:t>
                      </m:r>
                      <m:r>
                        <a:rPr lang="en-IN" sz="1800" b="0" i="1" dirty="0" smtClean="0">
                          <a:latin typeface="Cambria Math" panose="02040503050406030204" pitchFamily="18" charset="0"/>
                          <a:cs typeface="Calibri"/>
                        </a:rPr>
                        <m:t>7</m:t>
                      </m:r>
                    </m:oMath>
                  </m:oMathPara>
                </a14:m>
                <a:endParaRPr lang="en-IN" dirty="0"/>
              </a:p>
            </p:txBody>
          </p:sp>
        </mc:Choice>
        <mc:Fallback xmlns="">
          <p:sp>
            <p:nvSpPr>
              <p:cNvPr id="18" name="TextBox 17">
                <a:extLst>
                  <a:ext uri="{FF2B5EF4-FFF2-40B4-BE49-F238E27FC236}">
                    <a16:creationId xmlns:a16="http://schemas.microsoft.com/office/drawing/2014/main" id="{C0FD114D-9EC3-4C48-420C-0564C0196F1A}"/>
                  </a:ext>
                </a:extLst>
              </p:cNvPr>
              <p:cNvSpPr txBox="1">
                <a:spLocks noRot="1" noChangeAspect="1" noMove="1" noResize="1" noEditPoints="1" noAdjustHandles="1" noChangeArrowheads="1" noChangeShapeType="1" noTextEdit="1"/>
              </p:cNvSpPr>
              <p:nvPr/>
            </p:nvSpPr>
            <p:spPr>
              <a:xfrm>
                <a:off x="5026573" y="2947983"/>
                <a:ext cx="6731876" cy="622927"/>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DF6DF28-9F48-947E-4131-B8F13D9322CC}"/>
                  </a:ext>
                </a:extLst>
              </p:cNvPr>
              <p:cNvSpPr txBox="1"/>
              <p:nvPr/>
            </p:nvSpPr>
            <p:spPr>
              <a:xfrm>
                <a:off x="-525517" y="4303548"/>
                <a:ext cx="6731876"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i="1" spc="-4" dirty="0" smtClean="0">
                              <a:latin typeface="Cambria Math" panose="02040503050406030204" pitchFamily="18" charset="0"/>
                              <a:ea typeface="Cambria Math" panose="02040503050406030204" pitchFamily="18" charset="0"/>
                              <a:cs typeface="Calibri"/>
                            </a:rPr>
                          </m:ctrlPr>
                        </m:sSubPr>
                        <m:e>
                          <m:r>
                            <a:rPr lang="en-IN" sz="1800" i="1" spc="-4" dirty="0">
                              <a:latin typeface="Cambria Math" panose="02040503050406030204" pitchFamily="18" charset="0"/>
                              <a:ea typeface="Cambria Math" panose="02040503050406030204" pitchFamily="18" charset="0"/>
                              <a:cs typeface="Calibri"/>
                            </a:rPr>
                            <m:t>𝛾</m:t>
                          </m:r>
                        </m:e>
                        <m:sub>
                          <m:r>
                            <a:rPr lang="en-IN" sz="1800" i="1" spc="-4" dirty="0">
                              <a:latin typeface="Cambria Math" panose="02040503050406030204" pitchFamily="18" charset="0"/>
                              <a:ea typeface="Cambria Math" panose="02040503050406030204" pitchFamily="18" charset="0"/>
                              <a:cs typeface="Calibri"/>
                            </a:rPr>
                            <m:t>𝐶𝑃</m:t>
                          </m:r>
                        </m:sub>
                      </m:sSub>
                      <m:r>
                        <a:rPr lang="en-IN" sz="1800" i="1" spc="-4" dirty="0">
                          <a:latin typeface="Cambria Math" panose="02040503050406030204" pitchFamily="18" charset="0"/>
                          <a:ea typeface="Cambria Math" panose="02040503050406030204" pitchFamily="18" charset="0"/>
                          <a:cs typeface="Calibri"/>
                        </a:rPr>
                        <m:t>(</m:t>
                      </m:r>
                      <m:r>
                        <a:rPr lang="en-IN" sz="1800" b="0" i="1" spc="-4" dirty="0" smtClean="0">
                          <a:latin typeface="Cambria Math" panose="02040503050406030204" pitchFamily="18" charset="0"/>
                          <a:ea typeface="Cambria Math" panose="02040503050406030204" pitchFamily="18" charset="0"/>
                          <a:cs typeface="Calibri"/>
                        </a:rPr>
                        <m:t>3</m:t>
                      </m:r>
                      <m:r>
                        <a:rPr lang="en-IN" sz="1800" i="1" spc="-4" dirty="0">
                          <a:latin typeface="Cambria Math" panose="02040503050406030204" pitchFamily="18" charset="0"/>
                          <a:ea typeface="Cambria Math" panose="02040503050406030204" pitchFamily="18" charset="0"/>
                          <a:cs typeface="Calibri"/>
                        </a:rPr>
                        <m:t>)</m:t>
                      </m:r>
                      <m:r>
                        <a:rPr lang="en-IN" sz="1800" i="1" dirty="0">
                          <a:latin typeface="Cambria Math" panose="02040503050406030204" pitchFamily="18" charset="0"/>
                          <a:cs typeface="Calibri"/>
                        </a:rPr>
                        <m:t>=</m:t>
                      </m:r>
                      <m:f>
                        <m:fPr>
                          <m:ctrlPr>
                            <a:rPr lang="en-IN" sz="1800" i="1" dirty="0">
                              <a:latin typeface="Cambria Math" panose="02040503050406030204" pitchFamily="18" charset="0"/>
                              <a:cs typeface="Calibri"/>
                            </a:rPr>
                          </m:ctrlPr>
                        </m:fPr>
                        <m:num>
                          <m:r>
                            <a:rPr lang="en-IN" sz="1800" i="1" dirty="0">
                              <a:latin typeface="Cambria Math" panose="02040503050406030204" pitchFamily="18" charset="0"/>
                              <a:cs typeface="Calibri"/>
                            </a:rPr>
                            <m:t>0.0462</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m:t>
                          </m:r>
                          <m:r>
                            <a:rPr lang="en-IN" sz="1800" b="0" i="1" smtClean="0">
                              <a:latin typeface="Cambria Math" panose="02040503050406030204" pitchFamily="18" charset="0"/>
                              <a:ea typeface="Cambria Math" panose="02040503050406030204" pitchFamily="18" charset="0"/>
                            </a:rPr>
                            <m:t>6</m:t>
                          </m:r>
                        </m:num>
                        <m:den>
                          <m:r>
                            <a:rPr lang="en-IN" sz="1800" i="1" dirty="0">
                              <a:latin typeface="Cambria Math" panose="02040503050406030204" pitchFamily="18" charset="0"/>
                              <a:cs typeface="Calibri"/>
                            </a:rPr>
                            <m:t>0.0462</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0.6</m:t>
                          </m:r>
                          <m:r>
                            <a:rPr lang="en-IN" sz="1800" i="1" dirty="0">
                              <a:latin typeface="Cambria Math" panose="02040503050406030204" pitchFamily="18" charset="0"/>
                              <a:cs typeface="Calibri"/>
                            </a:rPr>
                            <m:t>+0.0378</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m:t>
                          </m:r>
                          <m:r>
                            <a:rPr lang="en-IN" sz="1800" b="0" i="1" smtClean="0">
                              <a:latin typeface="Cambria Math" panose="02040503050406030204" pitchFamily="18" charset="0"/>
                              <a:ea typeface="Cambria Math" panose="02040503050406030204" pitchFamily="18" charset="0"/>
                            </a:rPr>
                            <m:t>1</m:t>
                          </m:r>
                        </m:den>
                      </m:f>
                      <m:r>
                        <a:rPr lang="en-IN" sz="1800" i="1" dirty="0">
                          <a:latin typeface="Cambria Math" panose="02040503050406030204" pitchFamily="18" charset="0"/>
                          <a:cs typeface="Calibri"/>
                        </a:rPr>
                        <m:t>=0.</m:t>
                      </m:r>
                      <m:r>
                        <a:rPr lang="en-IN" sz="1800" b="0" i="1" dirty="0" smtClean="0">
                          <a:latin typeface="Cambria Math" panose="02040503050406030204" pitchFamily="18" charset="0"/>
                          <a:cs typeface="Calibri"/>
                        </a:rPr>
                        <m:t>88</m:t>
                      </m:r>
                    </m:oMath>
                  </m:oMathPara>
                </a14:m>
                <a:endParaRPr lang="en-IN" dirty="0"/>
              </a:p>
            </p:txBody>
          </p:sp>
        </mc:Choice>
        <mc:Fallback xmlns="">
          <p:sp>
            <p:nvSpPr>
              <p:cNvPr id="21" name="TextBox 20">
                <a:extLst>
                  <a:ext uri="{FF2B5EF4-FFF2-40B4-BE49-F238E27FC236}">
                    <a16:creationId xmlns:a16="http://schemas.microsoft.com/office/drawing/2014/main" id="{3DF6DF28-9F48-947E-4131-B8F13D9322CC}"/>
                  </a:ext>
                </a:extLst>
              </p:cNvPr>
              <p:cNvSpPr txBox="1">
                <a:spLocks noRot="1" noChangeAspect="1" noMove="1" noResize="1" noEditPoints="1" noAdjustHandles="1" noChangeArrowheads="1" noChangeShapeType="1" noTextEdit="1"/>
              </p:cNvSpPr>
              <p:nvPr/>
            </p:nvSpPr>
            <p:spPr>
              <a:xfrm>
                <a:off x="-525517" y="4303548"/>
                <a:ext cx="6731876" cy="617348"/>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586A70-F535-F656-0E24-C697AF3E2DD0}"/>
                  </a:ext>
                </a:extLst>
              </p:cNvPr>
              <p:cNvSpPr txBox="1"/>
              <p:nvPr/>
            </p:nvSpPr>
            <p:spPr>
              <a:xfrm>
                <a:off x="5155325" y="4303548"/>
                <a:ext cx="6731876"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i="1" spc="-4" dirty="0" smtClean="0">
                              <a:latin typeface="Cambria Math" panose="02040503050406030204" pitchFamily="18" charset="0"/>
                              <a:ea typeface="Cambria Math" panose="02040503050406030204" pitchFamily="18" charset="0"/>
                              <a:cs typeface="Calibri"/>
                            </a:rPr>
                          </m:ctrlPr>
                        </m:sSubPr>
                        <m:e>
                          <m:r>
                            <a:rPr lang="en-IN" sz="1800" i="1" spc="-4" dirty="0">
                              <a:latin typeface="Cambria Math" panose="02040503050406030204" pitchFamily="18" charset="0"/>
                              <a:ea typeface="Cambria Math" panose="02040503050406030204" pitchFamily="18" charset="0"/>
                              <a:cs typeface="Calibri"/>
                            </a:rPr>
                            <m:t>𝛾</m:t>
                          </m:r>
                        </m:e>
                        <m:sub>
                          <m:r>
                            <a:rPr lang="en-IN" sz="1800" i="1" spc="-4" dirty="0">
                              <a:latin typeface="Cambria Math" panose="02040503050406030204" pitchFamily="18" charset="0"/>
                              <a:ea typeface="Cambria Math" panose="02040503050406030204" pitchFamily="18" charset="0"/>
                              <a:cs typeface="Calibri"/>
                            </a:rPr>
                            <m:t>𝐼𝑃</m:t>
                          </m:r>
                        </m:sub>
                      </m:sSub>
                      <m:r>
                        <a:rPr lang="en-IN" sz="1800" i="1" spc="-4" dirty="0">
                          <a:latin typeface="Cambria Math" panose="02040503050406030204" pitchFamily="18" charset="0"/>
                          <a:ea typeface="Cambria Math" panose="02040503050406030204" pitchFamily="18" charset="0"/>
                          <a:cs typeface="Calibri"/>
                        </a:rPr>
                        <m:t>(</m:t>
                      </m:r>
                      <m:r>
                        <a:rPr lang="en-IN" sz="1800" b="0" i="1" spc="-4" dirty="0" smtClean="0">
                          <a:latin typeface="Cambria Math" panose="02040503050406030204" pitchFamily="18" charset="0"/>
                          <a:ea typeface="Cambria Math" panose="02040503050406030204" pitchFamily="18" charset="0"/>
                          <a:cs typeface="Calibri"/>
                        </a:rPr>
                        <m:t>3</m:t>
                      </m:r>
                      <m:r>
                        <a:rPr lang="en-IN" sz="1800" i="1" spc="-4" dirty="0">
                          <a:latin typeface="Cambria Math" panose="02040503050406030204" pitchFamily="18" charset="0"/>
                          <a:ea typeface="Cambria Math" panose="02040503050406030204" pitchFamily="18" charset="0"/>
                          <a:cs typeface="Calibri"/>
                        </a:rPr>
                        <m:t>)</m:t>
                      </m:r>
                      <m:r>
                        <a:rPr lang="en-IN" sz="1800" i="1" dirty="0">
                          <a:latin typeface="Cambria Math" panose="02040503050406030204" pitchFamily="18" charset="0"/>
                          <a:cs typeface="Calibri"/>
                        </a:rPr>
                        <m:t>=</m:t>
                      </m:r>
                      <m:f>
                        <m:fPr>
                          <m:ctrlPr>
                            <a:rPr lang="en-IN" sz="1800" i="1" dirty="0">
                              <a:latin typeface="Cambria Math" panose="02040503050406030204" pitchFamily="18" charset="0"/>
                              <a:cs typeface="Calibri"/>
                            </a:rPr>
                          </m:ctrlPr>
                        </m:fPr>
                        <m:num>
                          <m:r>
                            <a:rPr lang="en-IN" sz="1800" i="1" dirty="0">
                              <a:latin typeface="Cambria Math" panose="02040503050406030204" pitchFamily="18" charset="0"/>
                              <a:cs typeface="Calibri"/>
                            </a:rPr>
                            <m:t>0.0378</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0.1</m:t>
                          </m:r>
                        </m:num>
                        <m:den>
                          <m:r>
                            <a:rPr lang="en-IN" sz="1800" i="1" dirty="0">
                              <a:latin typeface="Cambria Math" panose="02040503050406030204" pitchFamily="18" charset="0"/>
                              <a:cs typeface="Calibri"/>
                            </a:rPr>
                            <m:t>0.0462</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0.6</m:t>
                          </m:r>
                          <m:r>
                            <a:rPr lang="en-IN" sz="1800" i="1" dirty="0">
                              <a:latin typeface="Cambria Math" panose="02040503050406030204" pitchFamily="18" charset="0"/>
                              <a:cs typeface="Calibri"/>
                            </a:rPr>
                            <m:t>+0.0378</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0.1</m:t>
                          </m:r>
                        </m:den>
                      </m:f>
                      <m:r>
                        <a:rPr lang="en-IN" sz="1800" i="1" dirty="0">
                          <a:latin typeface="Cambria Math" panose="02040503050406030204" pitchFamily="18" charset="0"/>
                          <a:cs typeface="Calibri"/>
                        </a:rPr>
                        <m:t>=0.</m:t>
                      </m:r>
                      <m:r>
                        <a:rPr lang="en-IN" sz="1800" b="0" i="1" dirty="0" smtClean="0">
                          <a:latin typeface="Cambria Math" panose="02040503050406030204" pitchFamily="18" charset="0"/>
                          <a:cs typeface="Calibri"/>
                        </a:rPr>
                        <m:t>12</m:t>
                      </m:r>
                    </m:oMath>
                  </m:oMathPara>
                </a14:m>
                <a:endParaRPr lang="en-IN" dirty="0"/>
              </a:p>
            </p:txBody>
          </p:sp>
        </mc:Choice>
        <mc:Fallback xmlns="">
          <p:sp>
            <p:nvSpPr>
              <p:cNvPr id="24" name="TextBox 23">
                <a:extLst>
                  <a:ext uri="{FF2B5EF4-FFF2-40B4-BE49-F238E27FC236}">
                    <a16:creationId xmlns:a16="http://schemas.microsoft.com/office/drawing/2014/main" id="{80586A70-F535-F656-0E24-C697AF3E2DD0}"/>
                  </a:ext>
                </a:extLst>
              </p:cNvPr>
              <p:cNvSpPr txBox="1">
                <a:spLocks noRot="1" noChangeAspect="1" noMove="1" noResize="1" noEditPoints="1" noAdjustHandles="1" noChangeArrowheads="1" noChangeShapeType="1" noTextEdit="1"/>
              </p:cNvSpPr>
              <p:nvPr/>
            </p:nvSpPr>
            <p:spPr>
              <a:xfrm>
                <a:off x="5155325" y="4303548"/>
                <a:ext cx="6731876" cy="617348"/>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8979D98-0C49-82E9-6C4F-258FE6208CAA}"/>
                  </a:ext>
                </a:extLst>
              </p:cNvPr>
              <p:cNvSpPr txBox="1"/>
              <p:nvPr/>
            </p:nvSpPr>
            <p:spPr>
              <a:xfrm>
                <a:off x="507125" y="5430510"/>
                <a:ext cx="6731876" cy="612091"/>
              </a:xfrm>
              <a:prstGeom prst="rect">
                <a:avLst/>
              </a:prstGeom>
              <a:noFill/>
            </p:spPr>
            <p:txBody>
              <a:bodyPr wrap="square">
                <a:spAutoFit/>
              </a:bodyPr>
              <a:lstStyle/>
              <a:p>
                <a:pPr marL="8752" marR="3501">
                  <a:lnSpc>
                    <a:spcPct val="99400"/>
                  </a:lnSpc>
                  <a:spcBef>
                    <a:spcPts val="83"/>
                  </a:spcBef>
                  <a:tabLst>
                    <a:tab pos="1155207" algn="l"/>
                    <a:tab pos="1312736" algn="l"/>
                    <a:tab pos="1426506" algn="l"/>
                  </a:tabLst>
                </a:pPr>
                <a14:m>
                  <m:oMathPara xmlns:m="http://schemas.openxmlformats.org/officeDocument/2006/math">
                    <m:oMathParaPr>
                      <m:jc m:val="left"/>
                    </m:oMathParaPr>
                    <m:oMath xmlns:m="http://schemas.openxmlformats.org/officeDocument/2006/math">
                      <m:sSub>
                        <m:sSubPr>
                          <m:ctrlPr>
                            <a:rPr lang="en-IN" sz="1800" i="1" spc="-4" dirty="0">
                              <a:latin typeface="Cambria Math" panose="02040503050406030204" pitchFamily="18" charset="0"/>
                              <a:ea typeface="Cambria Math" panose="02040503050406030204" pitchFamily="18" charset="0"/>
                              <a:cs typeface="Calibri"/>
                            </a:rPr>
                          </m:ctrlPr>
                        </m:sSubPr>
                        <m:e>
                          <m:r>
                            <a:rPr lang="en-IN" sz="1800" i="1" spc="-4" dirty="0">
                              <a:latin typeface="Cambria Math" panose="02040503050406030204" pitchFamily="18" charset="0"/>
                              <a:ea typeface="Cambria Math" panose="02040503050406030204" pitchFamily="18" charset="0"/>
                              <a:cs typeface="Calibri"/>
                            </a:rPr>
                            <m:t>𝛾</m:t>
                          </m:r>
                        </m:e>
                        <m:sub>
                          <m:r>
                            <a:rPr lang="en-IN" sz="1800" i="1" spc="-4" dirty="0">
                              <a:latin typeface="Cambria Math" panose="02040503050406030204" pitchFamily="18" charset="0"/>
                              <a:ea typeface="Cambria Math" panose="02040503050406030204" pitchFamily="18" charset="0"/>
                              <a:cs typeface="Calibri"/>
                            </a:rPr>
                            <m:t>𝐶𝑃</m:t>
                          </m:r>
                        </m:sub>
                      </m:sSub>
                      <m:r>
                        <a:rPr lang="en-IN" sz="1800" i="1" spc="-4" dirty="0">
                          <a:latin typeface="Cambria Math" panose="02040503050406030204" pitchFamily="18" charset="0"/>
                          <a:ea typeface="Cambria Math" panose="02040503050406030204" pitchFamily="18" charset="0"/>
                          <a:cs typeface="Calibri"/>
                        </a:rPr>
                        <m:t>(</m:t>
                      </m:r>
                      <m:r>
                        <a:rPr lang="en-IN" sz="1800" b="0" i="1" spc="-4" dirty="0" smtClean="0">
                          <a:latin typeface="Cambria Math" panose="02040503050406030204" pitchFamily="18" charset="0"/>
                          <a:ea typeface="Cambria Math" panose="02040503050406030204" pitchFamily="18" charset="0"/>
                          <a:cs typeface="Calibri"/>
                        </a:rPr>
                        <m:t>4</m:t>
                      </m:r>
                      <m:r>
                        <a:rPr lang="en-IN" sz="1800" i="1" spc="-4" dirty="0">
                          <a:latin typeface="Cambria Math" panose="02040503050406030204" pitchFamily="18" charset="0"/>
                          <a:ea typeface="Cambria Math" panose="02040503050406030204" pitchFamily="18" charset="0"/>
                          <a:cs typeface="Calibri"/>
                        </a:rPr>
                        <m:t>)</m:t>
                      </m:r>
                      <m:r>
                        <a:rPr lang="en-IN" sz="1800" i="1" dirty="0">
                          <a:latin typeface="Cambria Math" panose="02040503050406030204" pitchFamily="18" charset="0"/>
                          <a:cs typeface="Calibri"/>
                        </a:rPr>
                        <m:t>=</m:t>
                      </m:r>
                      <m:f>
                        <m:fPr>
                          <m:ctrlPr>
                            <a:rPr lang="en-IN" sz="1800" i="1" dirty="0">
                              <a:latin typeface="Cambria Math" panose="02040503050406030204" pitchFamily="18" charset="0"/>
                              <a:cs typeface="Calibri"/>
                            </a:rPr>
                          </m:ctrlPr>
                        </m:fPr>
                        <m:num>
                          <m:r>
                            <a:rPr lang="en-IN" sz="1800" i="1" dirty="0">
                              <a:latin typeface="Cambria Math" panose="02040503050406030204" pitchFamily="18" charset="0"/>
                              <a:cs typeface="Calibri"/>
                            </a:rPr>
                            <m:t>0.02129</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1</m:t>
                          </m:r>
                        </m:num>
                        <m:den>
                          <m:r>
                            <a:rPr lang="en-IN" sz="1800" i="1" dirty="0">
                              <a:latin typeface="Cambria Math" panose="02040503050406030204" pitchFamily="18" charset="0"/>
                              <a:cs typeface="Calibri"/>
                            </a:rPr>
                            <m:t>0.02129</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1</m:t>
                          </m:r>
                          <m:r>
                            <a:rPr lang="en-IN" sz="1800" i="1" dirty="0">
                              <a:latin typeface="Cambria Math" panose="02040503050406030204" pitchFamily="18" charset="0"/>
                              <a:cs typeface="Calibri"/>
                            </a:rPr>
                            <m:t>+0.01020</m:t>
                          </m:r>
                          <m:r>
                            <a:rPr lang="en-US" sz="1800" i="1" smtClean="0">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1</m:t>
                          </m:r>
                        </m:den>
                      </m:f>
                      <m:r>
                        <a:rPr lang="en-IN" sz="1800" i="1" dirty="0">
                          <a:latin typeface="Cambria Math" panose="02040503050406030204" pitchFamily="18" charset="0"/>
                          <a:cs typeface="Calibri"/>
                        </a:rPr>
                        <m:t>=0.</m:t>
                      </m:r>
                      <m:r>
                        <a:rPr lang="en-IN" sz="1800" b="0" i="1" dirty="0" smtClean="0">
                          <a:latin typeface="Cambria Math" panose="02040503050406030204" pitchFamily="18" charset="0"/>
                          <a:cs typeface="Calibri"/>
                        </a:rPr>
                        <m:t>676</m:t>
                      </m:r>
                    </m:oMath>
                  </m:oMathPara>
                </a14:m>
                <a:endParaRPr lang="en-IN" sz="1800" i="1" dirty="0">
                  <a:latin typeface="Cambria Math" panose="02040503050406030204" pitchFamily="18" charset="0"/>
                  <a:cs typeface="Calibri"/>
                </a:endParaRPr>
              </a:p>
            </p:txBody>
          </p:sp>
        </mc:Choice>
        <mc:Fallback xmlns="">
          <p:sp>
            <p:nvSpPr>
              <p:cNvPr id="30" name="TextBox 29">
                <a:extLst>
                  <a:ext uri="{FF2B5EF4-FFF2-40B4-BE49-F238E27FC236}">
                    <a16:creationId xmlns:a16="http://schemas.microsoft.com/office/drawing/2014/main" id="{38979D98-0C49-82E9-6C4F-258FE6208CAA}"/>
                  </a:ext>
                </a:extLst>
              </p:cNvPr>
              <p:cNvSpPr txBox="1">
                <a:spLocks noRot="1" noChangeAspect="1" noMove="1" noResize="1" noEditPoints="1" noAdjustHandles="1" noChangeArrowheads="1" noChangeShapeType="1" noTextEdit="1"/>
              </p:cNvSpPr>
              <p:nvPr/>
            </p:nvSpPr>
            <p:spPr>
              <a:xfrm>
                <a:off x="507125" y="5430510"/>
                <a:ext cx="6731876" cy="612091"/>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231D389-68C2-9464-7030-15D9BD6DF273}"/>
                  </a:ext>
                </a:extLst>
              </p:cNvPr>
              <p:cNvSpPr txBox="1"/>
              <p:nvPr/>
            </p:nvSpPr>
            <p:spPr>
              <a:xfrm>
                <a:off x="6206359" y="5430510"/>
                <a:ext cx="6731876" cy="612091"/>
              </a:xfrm>
              <a:prstGeom prst="rect">
                <a:avLst/>
              </a:prstGeom>
              <a:noFill/>
            </p:spPr>
            <p:txBody>
              <a:bodyPr wrap="square">
                <a:spAutoFit/>
              </a:bodyPr>
              <a:lstStyle/>
              <a:p>
                <a:pPr marL="8752" marR="3501">
                  <a:lnSpc>
                    <a:spcPct val="99400"/>
                  </a:lnSpc>
                  <a:spcBef>
                    <a:spcPts val="83"/>
                  </a:spcBef>
                  <a:tabLst>
                    <a:tab pos="1155207" algn="l"/>
                    <a:tab pos="1312736" algn="l"/>
                    <a:tab pos="1426506" algn="l"/>
                  </a:tabLst>
                </a:pPr>
                <a14:m>
                  <m:oMathPara xmlns:m="http://schemas.openxmlformats.org/officeDocument/2006/math">
                    <m:oMathParaPr>
                      <m:jc m:val="left"/>
                    </m:oMathParaPr>
                    <m:oMath xmlns:m="http://schemas.openxmlformats.org/officeDocument/2006/math">
                      <m:sSub>
                        <m:sSubPr>
                          <m:ctrlPr>
                            <a:rPr lang="en-IN" sz="1800" i="1" spc="-4" dirty="0" smtClean="0">
                              <a:latin typeface="Cambria Math" panose="02040503050406030204" pitchFamily="18" charset="0"/>
                              <a:ea typeface="Cambria Math" panose="02040503050406030204" pitchFamily="18" charset="0"/>
                              <a:cs typeface="Calibri"/>
                            </a:rPr>
                          </m:ctrlPr>
                        </m:sSubPr>
                        <m:e>
                          <m:r>
                            <a:rPr lang="en-IN" sz="1800" i="1" spc="-4" dirty="0">
                              <a:latin typeface="Cambria Math" panose="02040503050406030204" pitchFamily="18" charset="0"/>
                              <a:ea typeface="Cambria Math" panose="02040503050406030204" pitchFamily="18" charset="0"/>
                              <a:cs typeface="Calibri"/>
                            </a:rPr>
                            <m:t>𝛾</m:t>
                          </m:r>
                        </m:e>
                        <m:sub>
                          <m:r>
                            <a:rPr lang="en-IN" sz="1800" i="1" spc="-4" dirty="0">
                              <a:latin typeface="Cambria Math" panose="02040503050406030204" pitchFamily="18" charset="0"/>
                              <a:ea typeface="Cambria Math" panose="02040503050406030204" pitchFamily="18" charset="0"/>
                              <a:cs typeface="Calibri"/>
                            </a:rPr>
                            <m:t>𝐼𝑃</m:t>
                          </m:r>
                        </m:sub>
                      </m:sSub>
                      <m:r>
                        <a:rPr lang="en-IN" sz="1800" i="1" spc="-4" dirty="0">
                          <a:latin typeface="Cambria Math" panose="02040503050406030204" pitchFamily="18" charset="0"/>
                          <a:ea typeface="Cambria Math" panose="02040503050406030204" pitchFamily="18" charset="0"/>
                          <a:cs typeface="Calibri"/>
                        </a:rPr>
                        <m:t>(</m:t>
                      </m:r>
                      <m:r>
                        <a:rPr lang="en-IN" sz="1800" b="0" i="1" spc="-4" dirty="0" smtClean="0">
                          <a:latin typeface="Cambria Math" panose="02040503050406030204" pitchFamily="18" charset="0"/>
                          <a:ea typeface="Cambria Math" panose="02040503050406030204" pitchFamily="18" charset="0"/>
                          <a:cs typeface="Calibri"/>
                        </a:rPr>
                        <m:t>4</m:t>
                      </m:r>
                      <m:r>
                        <a:rPr lang="en-IN" sz="1800" i="1" spc="-4" dirty="0">
                          <a:latin typeface="Cambria Math" panose="02040503050406030204" pitchFamily="18" charset="0"/>
                          <a:ea typeface="Cambria Math" panose="02040503050406030204" pitchFamily="18" charset="0"/>
                          <a:cs typeface="Calibri"/>
                        </a:rPr>
                        <m:t>)</m:t>
                      </m:r>
                      <m:r>
                        <a:rPr lang="en-IN" sz="1800" i="1" dirty="0">
                          <a:latin typeface="Cambria Math" panose="02040503050406030204" pitchFamily="18" charset="0"/>
                          <a:cs typeface="Calibri"/>
                        </a:rPr>
                        <m:t>=</m:t>
                      </m:r>
                      <m:f>
                        <m:fPr>
                          <m:ctrlPr>
                            <a:rPr lang="en-IN" sz="1800" i="1" dirty="0">
                              <a:latin typeface="Cambria Math" panose="02040503050406030204" pitchFamily="18" charset="0"/>
                              <a:cs typeface="Calibri"/>
                            </a:rPr>
                          </m:ctrlPr>
                        </m:fPr>
                        <m:num>
                          <m:r>
                            <a:rPr lang="en-IN" sz="1800" i="1" dirty="0">
                              <a:latin typeface="Cambria Math" panose="02040503050406030204" pitchFamily="18" charset="0"/>
                              <a:cs typeface="Calibri"/>
                            </a:rPr>
                            <m:t>0.01020</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1</m:t>
                          </m:r>
                        </m:num>
                        <m:den>
                          <m:r>
                            <a:rPr lang="en-IN" sz="1800" i="1" dirty="0">
                              <a:latin typeface="Cambria Math" panose="02040503050406030204" pitchFamily="18" charset="0"/>
                              <a:cs typeface="Calibri"/>
                            </a:rPr>
                            <m:t>0.02129</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1</m:t>
                          </m:r>
                          <m:r>
                            <a:rPr lang="en-IN" sz="1800" i="1" dirty="0">
                              <a:latin typeface="Cambria Math" panose="02040503050406030204" pitchFamily="18" charset="0"/>
                              <a:cs typeface="Calibri"/>
                            </a:rPr>
                            <m:t>+0.01020</m:t>
                          </m:r>
                          <m:r>
                            <a:rPr lang="en-US"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1</m:t>
                          </m:r>
                        </m:den>
                      </m:f>
                      <m:r>
                        <a:rPr lang="en-IN" sz="1800" i="1" dirty="0">
                          <a:latin typeface="Cambria Math" panose="02040503050406030204" pitchFamily="18" charset="0"/>
                          <a:cs typeface="Calibri"/>
                        </a:rPr>
                        <m:t>=0.</m:t>
                      </m:r>
                      <m:r>
                        <a:rPr lang="en-IN" sz="1800" b="0" i="1" dirty="0" smtClean="0">
                          <a:latin typeface="Cambria Math" panose="02040503050406030204" pitchFamily="18" charset="0"/>
                          <a:cs typeface="Calibri"/>
                        </a:rPr>
                        <m:t>324</m:t>
                      </m:r>
                    </m:oMath>
                  </m:oMathPara>
                </a14:m>
                <a:endParaRPr lang="en-IN" sz="1800" i="1" dirty="0">
                  <a:latin typeface="Cambria Math" panose="02040503050406030204" pitchFamily="18" charset="0"/>
                  <a:cs typeface="Calibri"/>
                </a:endParaRPr>
              </a:p>
            </p:txBody>
          </p:sp>
        </mc:Choice>
        <mc:Fallback xmlns="">
          <p:sp>
            <p:nvSpPr>
              <p:cNvPr id="32" name="TextBox 31">
                <a:extLst>
                  <a:ext uri="{FF2B5EF4-FFF2-40B4-BE49-F238E27FC236}">
                    <a16:creationId xmlns:a16="http://schemas.microsoft.com/office/drawing/2014/main" id="{3231D389-68C2-9464-7030-15D9BD6DF273}"/>
                  </a:ext>
                </a:extLst>
              </p:cNvPr>
              <p:cNvSpPr txBox="1">
                <a:spLocks noRot="1" noChangeAspect="1" noMove="1" noResize="1" noEditPoints="1" noAdjustHandles="1" noChangeArrowheads="1" noChangeShapeType="1" noTextEdit="1"/>
              </p:cNvSpPr>
              <p:nvPr/>
            </p:nvSpPr>
            <p:spPr>
              <a:xfrm>
                <a:off x="6206359" y="5430510"/>
                <a:ext cx="6731876" cy="612091"/>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object 13">
                <a:extLst>
                  <a:ext uri="{FF2B5EF4-FFF2-40B4-BE49-F238E27FC236}">
                    <a16:creationId xmlns:a16="http://schemas.microsoft.com/office/drawing/2014/main" id="{E6D41999-2A16-E8E5-E9DE-52ABE6951D67}"/>
                  </a:ext>
                </a:extLst>
              </p:cNvPr>
              <p:cNvSpPr txBox="1"/>
              <p:nvPr/>
            </p:nvSpPr>
            <p:spPr>
              <a:xfrm>
                <a:off x="2277495" y="769600"/>
                <a:ext cx="7129264" cy="591469"/>
              </a:xfrm>
              <a:prstGeom prst="rect">
                <a:avLst/>
              </a:prstGeom>
            </p:spPr>
            <p:txBody>
              <a:bodyPr vert="horz" wrap="square" lIns="0" tIns="10502" rIns="0" bIns="0" rtlCol="0">
                <a:spAutoFit/>
              </a:bodyPr>
              <a:lstStyle/>
              <a:p>
                <a:pPr marL="8752" marR="3501">
                  <a:lnSpc>
                    <a:spcPct val="99400"/>
                  </a:lnSpc>
                  <a:spcBef>
                    <a:spcPts val="83"/>
                  </a:spcBef>
                  <a:tabLst>
                    <a:tab pos="1155207" algn="l"/>
                    <a:tab pos="1312736" algn="l"/>
                    <a:tab pos="1426506" algn="l"/>
                  </a:tabLst>
                </a:pPr>
                <a14:m>
                  <m:oMathPara xmlns:m="http://schemas.openxmlformats.org/officeDocument/2006/math">
                    <m:oMathParaPr>
                      <m:jc m:val="center"/>
                    </m:oMathParaPr>
                    <m:oMath xmlns:m="http://schemas.openxmlformats.org/officeDocument/2006/math">
                      <m:sSub>
                        <m:sSubPr>
                          <m:ctrlPr>
                            <a:rPr lang="en-IN" b="0" i="1" spc="-4" dirty="0" smtClean="0">
                              <a:latin typeface="Cambria Math" panose="02040503050406030204" pitchFamily="18" charset="0"/>
                              <a:ea typeface="Cambria Math" panose="02040503050406030204" pitchFamily="18" charset="0"/>
                              <a:cs typeface="Calibri"/>
                            </a:rPr>
                          </m:ctrlPr>
                        </m:sSubPr>
                        <m:e>
                          <m:r>
                            <a:rPr lang="en-IN" i="1" spc="-4" dirty="0" smtClean="0">
                              <a:latin typeface="Cambria Math" panose="02040503050406030204" pitchFamily="18" charset="0"/>
                              <a:ea typeface="Cambria Math" panose="02040503050406030204" pitchFamily="18" charset="0"/>
                              <a:cs typeface="Calibri"/>
                            </a:rPr>
                            <m:t>𝛾</m:t>
                          </m:r>
                        </m:e>
                        <m:sub>
                          <m:r>
                            <a:rPr lang="en-IN" b="0" i="1" spc="-4" dirty="0" smtClean="0">
                              <a:latin typeface="Cambria Math" panose="02040503050406030204" pitchFamily="18" charset="0"/>
                              <a:ea typeface="Cambria Math" panose="02040503050406030204" pitchFamily="18" charset="0"/>
                              <a:cs typeface="Calibri"/>
                            </a:rPr>
                            <m:t>𝐶𝑃</m:t>
                          </m:r>
                        </m:sub>
                      </m:sSub>
                      <m:d>
                        <m:dPr>
                          <m:ctrlPr>
                            <a:rPr lang="en-IN" b="0" i="1" spc="-4" dirty="0" smtClean="0">
                              <a:latin typeface="Cambria Math" panose="02040503050406030204" pitchFamily="18" charset="0"/>
                              <a:ea typeface="Cambria Math" panose="02040503050406030204" pitchFamily="18" charset="0"/>
                              <a:cs typeface="Calibri"/>
                            </a:rPr>
                          </m:ctrlPr>
                        </m:dPr>
                        <m:e>
                          <m:r>
                            <a:rPr lang="en-IN" b="0" i="1" spc="-4" dirty="0" smtClean="0">
                              <a:latin typeface="Cambria Math" panose="02040503050406030204" pitchFamily="18" charset="0"/>
                              <a:ea typeface="Cambria Math" panose="02040503050406030204" pitchFamily="18" charset="0"/>
                              <a:cs typeface="Calibri"/>
                            </a:rPr>
                            <m:t>1</m:t>
                          </m:r>
                        </m:e>
                      </m:d>
                      <m:r>
                        <a:rPr lang="en-IN" i="1" dirty="0" smtClean="0">
                          <a:latin typeface="Cambria Math" panose="02040503050406030204" pitchFamily="18" charset="0"/>
                          <a:cs typeface="Calibri"/>
                        </a:rPr>
                        <m:t>=</m:t>
                      </m:r>
                      <m:f>
                        <m:fPr>
                          <m:ctrlPr>
                            <a:rPr lang="en-IN" i="1" dirty="0">
                              <a:latin typeface="Cambria Math" panose="02040503050406030204" pitchFamily="18" charset="0"/>
                              <a:cs typeface="Calibri"/>
                            </a:rPr>
                          </m:ctrlPr>
                        </m:fPr>
                        <m:num>
                          <m:sSub>
                            <m:sSubPr>
                              <m:ctrlPr>
                                <a:rPr lang="en-IN" i="1" spc="-4" dirty="0">
                                  <a:latin typeface="Cambria Math" panose="02040503050406030204" pitchFamily="18" charset="0"/>
                                  <a:ea typeface="Cambria Math" panose="02040503050406030204" pitchFamily="18" charset="0"/>
                                  <a:cs typeface="Calibri"/>
                                </a:rPr>
                              </m:ctrlPr>
                            </m:sSubPr>
                            <m:e>
                              <m:r>
                                <a:rPr lang="en-IN" i="1" dirty="0">
                                  <a:latin typeface="Cambria Math" panose="02040503050406030204" pitchFamily="18" charset="0"/>
                                  <a:ea typeface="Cambria Math" panose="02040503050406030204" pitchFamily="18" charset="0"/>
                                  <a:cs typeface="Calibri"/>
                                </a:rPr>
                                <m:t>𝛼</m:t>
                              </m:r>
                            </m:e>
                            <m:sub>
                              <m:r>
                                <a:rPr lang="en-IN" i="1" dirty="0">
                                  <a:latin typeface="Cambria Math" panose="02040503050406030204" pitchFamily="18" charset="0"/>
                                  <a:ea typeface="Cambria Math" panose="02040503050406030204" pitchFamily="18" charset="0"/>
                                  <a:cs typeface="Calibri"/>
                                </a:rPr>
                                <m:t>𝐶𝑃</m:t>
                              </m:r>
                            </m:sub>
                          </m:sSub>
                          <m:d>
                            <m:dPr>
                              <m:ctrlPr>
                                <a:rPr lang="en-IN" i="1" dirty="0">
                                  <a:latin typeface="Cambria Math" panose="02040503050406030204" pitchFamily="18" charset="0"/>
                                  <a:ea typeface="Cambria Math" panose="02040503050406030204" pitchFamily="18" charset="0"/>
                                  <a:cs typeface="Calibri"/>
                                </a:rPr>
                              </m:ctrlPr>
                            </m:dPr>
                            <m:e>
                              <m:r>
                                <a:rPr lang="en-IN" i="1" dirty="0">
                                  <a:latin typeface="Cambria Math" panose="02040503050406030204" pitchFamily="18" charset="0"/>
                                  <a:ea typeface="Cambria Math" panose="02040503050406030204" pitchFamily="18" charset="0"/>
                                  <a:cs typeface="Calibri"/>
                                </a:rPr>
                                <m:t>1</m:t>
                              </m:r>
                            </m:e>
                          </m:d>
                          <m:r>
                            <a:rPr lang="en-IN" i="1" dirty="0">
                              <a:latin typeface="Cambria Math" panose="02040503050406030204" pitchFamily="18" charset="0"/>
                              <a:ea typeface="Cambria Math" panose="02040503050406030204" pitchFamily="18" charset="0"/>
                              <a:cs typeface="Calibri"/>
                            </a:rPr>
                            <m:t>×</m:t>
                          </m:r>
                          <m:sSub>
                            <m:sSubPr>
                              <m:ctrlPr>
                                <a:rPr lang="en-IN" i="1" dirty="0">
                                  <a:latin typeface="Cambria Math" panose="02040503050406030204" pitchFamily="18" charset="0"/>
                                  <a:ea typeface="Cambria Math" panose="02040503050406030204" pitchFamily="18" charset="0"/>
                                  <a:cs typeface="Calibri"/>
                                </a:rPr>
                              </m:ctrlPr>
                            </m:sSubPr>
                            <m:e>
                              <m:r>
                                <a:rPr lang="en-IN" i="1" dirty="0">
                                  <a:latin typeface="Cambria Math" panose="02040503050406030204" pitchFamily="18" charset="0"/>
                                  <a:ea typeface="Cambria Math" panose="02040503050406030204" pitchFamily="18" charset="0"/>
                                  <a:cs typeface="Calibri"/>
                                </a:rPr>
                                <m:t>𝛽</m:t>
                              </m:r>
                            </m:e>
                            <m:sub>
                              <m:r>
                                <a:rPr lang="en-IN" i="1" dirty="0">
                                  <a:latin typeface="Cambria Math" panose="02040503050406030204" pitchFamily="18" charset="0"/>
                                  <a:ea typeface="Cambria Math" panose="02040503050406030204" pitchFamily="18" charset="0"/>
                                  <a:cs typeface="Calibri"/>
                                </a:rPr>
                                <m:t>𝐶𝑃</m:t>
                              </m:r>
                            </m:sub>
                          </m:sSub>
                          <m:r>
                            <a:rPr lang="en-IN" i="1" dirty="0">
                              <a:latin typeface="Cambria Math" panose="02040503050406030204" pitchFamily="18" charset="0"/>
                              <a:ea typeface="Cambria Math" panose="02040503050406030204" pitchFamily="18" charset="0"/>
                              <a:cs typeface="Calibri"/>
                            </a:rPr>
                            <m:t>(1)</m:t>
                          </m:r>
                        </m:num>
                        <m:den>
                          <m:sSub>
                            <m:sSubPr>
                              <m:ctrlPr>
                                <a:rPr lang="en-IN" i="1" spc="-4" dirty="0">
                                  <a:latin typeface="Cambria Math" panose="02040503050406030204" pitchFamily="18" charset="0"/>
                                  <a:ea typeface="Cambria Math" panose="02040503050406030204" pitchFamily="18" charset="0"/>
                                  <a:cs typeface="Calibri"/>
                                </a:rPr>
                              </m:ctrlPr>
                            </m:sSubPr>
                            <m:e>
                              <m:r>
                                <a:rPr lang="en-IN" i="1" dirty="0">
                                  <a:latin typeface="Cambria Math" panose="02040503050406030204" pitchFamily="18" charset="0"/>
                                  <a:ea typeface="Cambria Math" panose="02040503050406030204" pitchFamily="18" charset="0"/>
                                  <a:cs typeface="Calibri"/>
                                </a:rPr>
                                <m:t>𝛼</m:t>
                              </m:r>
                            </m:e>
                            <m:sub>
                              <m:r>
                                <a:rPr lang="en-IN" i="1" dirty="0">
                                  <a:latin typeface="Cambria Math" panose="02040503050406030204" pitchFamily="18" charset="0"/>
                                  <a:ea typeface="Cambria Math" panose="02040503050406030204" pitchFamily="18" charset="0"/>
                                  <a:cs typeface="Calibri"/>
                                </a:rPr>
                                <m:t>𝐶𝑃</m:t>
                              </m:r>
                            </m:sub>
                          </m:sSub>
                          <m:d>
                            <m:dPr>
                              <m:ctrlPr>
                                <a:rPr lang="en-IN" i="1" dirty="0">
                                  <a:latin typeface="Cambria Math" panose="02040503050406030204" pitchFamily="18" charset="0"/>
                                  <a:ea typeface="Cambria Math" panose="02040503050406030204" pitchFamily="18" charset="0"/>
                                  <a:cs typeface="Calibri"/>
                                </a:rPr>
                              </m:ctrlPr>
                            </m:dPr>
                            <m:e>
                              <m:r>
                                <a:rPr lang="en-IN" i="1" dirty="0">
                                  <a:latin typeface="Cambria Math" panose="02040503050406030204" pitchFamily="18" charset="0"/>
                                  <a:ea typeface="Cambria Math" panose="02040503050406030204" pitchFamily="18" charset="0"/>
                                  <a:cs typeface="Calibri"/>
                                </a:rPr>
                                <m:t>1</m:t>
                              </m:r>
                            </m:e>
                          </m:d>
                          <m:r>
                            <a:rPr lang="en-IN" i="1" dirty="0">
                              <a:latin typeface="Cambria Math" panose="02040503050406030204" pitchFamily="18" charset="0"/>
                              <a:ea typeface="Cambria Math" panose="02040503050406030204" pitchFamily="18" charset="0"/>
                              <a:cs typeface="Calibri"/>
                            </a:rPr>
                            <m:t>×</m:t>
                          </m:r>
                          <m:sSub>
                            <m:sSubPr>
                              <m:ctrlPr>
                                <a:rPr lang="en-IN" i="1" dirty="0">
                                  <a:latin typeface="Cambria Math" panose="02040503050406030204" pitchFamily="18" charset="0"/>
                                  <a:ea typeface="Cambria Math" panose="02040503050406030204" pitchFamily="18" charset="0"/>
                                  <a:cs typeface="Calibri"/>
                                </a:rPr>
                              </m:ctrlPr>
                            </m:sSubPr>
                            <m:e>
                              <m:r>
                                <a:rPr lang="en-IN" i="1" dirty="0">
                                  <a:latin typeface="Cambria Math" panose="02040503050406030204" pitchFamily="18" charset="0"/>
                                  <a:ea typeface="Cambria Math" panose="02040503050406030204" pitchFamily="18" charset="0"/>
                                  <a:cs typeface="Calibri"/>
                                </a:rPr>
                                <m:t>𝛽</m:t>
                              </m:r>
                            </m:e>
                            <m:sub>
                              <m:r>
                                <a:rPr lang="en-IN" i="1" dirty="0">
                                  <a:latin typeface="Cambria Math" panose="02040503050406030204" pitchFamily="18" charset="0"/>
                                  <a:ea typeface="Cambria Math" panose="02040503050406030204" pitchFamily="18" charset="0"/>
                                  <a:cs typeface="Calibri"/>
                                </a:rPr>
                                <m:t>𝐶𝑃</m:t>
                              </m:r>
                            </m:sub>
                          </m:sSub>
                          <m:r>
                            <a:rPr lang="en-IN" i="1" dirty="0">
                              <a:latin typeface="Cambria Math" panose="02040503050406030204" pitchFamily="18" charset="0"/>
                              <a:ea typeface="Cambria Math" panose="02040503050406030204" pitchFamily="18" charset="0"/>
                              <a:cs typeface="Calibri"/>
                            </a:rPr>
                            <m:t>(1)+</m:t>
                          </m:r>
                          <m:sSub>
                            <m:sSubPr>
                              <m:ctrlPr>
                                <a:rPr lang="en-IN" i="1" spc="-4" dirty="0">
                                  <a:latin typeface="Cambria Math" panose="02040503050406030204" pitchFamily="18" charset="0"/>
                                  <a:ea typeface="Cambria Math" panose="02040503050406030204" pitchFamily="18" charset="0"/>
                                  <a:cs typeface="Calibri"/>
                                </a:rPr>
                              </m:ctrlPr>
                            </m:sSubPr>
                            <m:e>
                              <m:r>
                                <a:rPr lang="en-IN" i="1" dirty="0">
                                  <a:latin typeface="Cambria Math" panose="02040503050406030204" pitchFamily="18" charset="0"/>
                                  <a:ea typeface="Cambria Math" panose="02040503050406030204" pitchFamily="18" charset="0"/>
                                  <a:cs typeface="Calibri"/>
                                </a:rPr>
                                <m:t>𝛼</m:t>
                              </m:r>
                            </m:e>
                            <m:sub>
                              <m:r>
                                <a:rPr lang="en-IN" b="0" i="1" dirty="0" smtClean="0">
                                  <a:latin typeface="Cambria Math" panose="02040503050406030204" pitchFamily="18" charset="0"/>
                                  <a:ea typeface="Cambria Math" panose="02040503050406030204" pitchFamily="18" charset="0"/>
                                  <a:cs typeface="Calibri"/>
                                </a:rPr>
                                <m:t>𝐼</m:t>
                              </m:r>
                              <m:r>
                                <a:rPr lang="en-IN" i="1" dirty="0">
                                  <a:latin typeface="Cambria Math" panose="02040503050406030204" pitchFamily="18" charset="0"/>
                                  <a:ea typeface="Cambria Math" panose="02040503050406030204" pitchFamily="18" charset="0"/>
                                  <a:cs typeface="Calibri"/>
                                </a:rPr>
                                <m:t>𝑃</m:t>
                              </m:r>
                            </m:sub>
                          </m:sSub>
                          <m:d>
                            <m:dPr>
                              <m:ctrlPr>
                                <a:rPr lang="en-IN" i="1" dirty="0">
                                  <a:latin typeface="Cambria Math" panose="02040503050406030204" pitchFamily="18" charset="0"/>
                                  <a:ea typeface="Cambria Math" panose="02040503050406030204" pitchFamily="18" charset="0"/>
                                  <a:cs typeface="Calibri"/>
                                </a:rPr>
                              </m:ctrlPr>
                            </m:dPr>
                            <m:e>
                              <m:r>
                                <a:rPr lang="en-IN" i="1" dirty="0">
                                  <a:latin typeface="Cambria Math" panose="02040503050406030204" pitchFamily="18" charset="0"/>
                                  <a:ea typeface="Cambria Math" panose="02040503050406030204" pitchFamily="18" charset="0"/>
                                  <a:cs typeface="Calibri"/>
                                </a:rPr>
                                <m:t>1</m:t>
                              </m:r>
                            </m:e>
                          </m:d>
                          <m:r>
                            <a:rPr lang="en-IN" i="1" dirty="0">
                              <a:latin typeface="Cambria Math" panose="02040503050406030204" pitchFamily="18" charset="0"/>
                              <a:ea typeface="Cambria Math" panose="02040503050406030204" pitchFamily="18" charset="0"/>
                              <a:cs typeface="Calibri"/>
                            </a:rPr>
                            <m:t>×</m:t>
                          </m:r>
                          <m:sSub>
                            <m:sSubPr>
                              <m:ctrlPr>
                                <a:rPr lang="en-IN" i="1" dirty="0">
                                  <a:latin typeface="Cambria Math" panose="02040503050406030204" pitchFamily="18" charset="0"/>
                                  <a:ea typeface="Cambria Math" panose="02040503050406030204" pitchFamily="18" charset="0"/>
                                  <a:cs typeface="Calibri"/>
                                </a:rPr>
                              </m:ctrlPr>
                            </m:sSubPr>
                            <m:e>
                              <m:r>
                                <a:rPr lang="en-IN" i="1" dirty="0">
                                  <a:latin typeface="Cambria Math" panose="02040503050406030204" pitchFamily="18" charset="0"/>
                                  <a:ea typeface="Cambria Math" panose="02040503050406030204" pitchFamily="18" charset="0"/>
                                  <a:cs typeface="Calibri"/>
                                </a:rPr>
                                <m:t>𝛽</m:t>
                              </m:r>
                            </m:e>
                            <m:sub>
                              <m:r>
                                <a:rPr lang="en-IN" b="0" i="1" dirty="0" smtClean="0">
                                  <a:latin typeface="Cambria Math" panose="02040503050406030204" pitchFamily="18" charset="0"/>
                                  <a:ea typeface="Cambria Math" panose="02040503050406030204" pitchFamily="18" charset="0"/>
                                  <a:cs typeface="Calibri"/>
                                </a:rPr>
                                <m:t>𝐼</m:t>
                              </m:r>
                              <m:r>
                                <a:rPr lang="en-IN" i="1" dirty="0">
                                  <a:latin typeface="Cambria Math" panose="02040503050406030204" pitchFamily="18" charset="0"/>
                                  <a:ea typeface="Cambria Math" panose="02040503050406030204" pitchFamily="18" charset="0"/>
                                  <a:cs typeface="Calibri"/>
                                </a:rPr>
                                <m:t>𝑃</m:t>
                              </m:r>
                            </m:sub>
                          </m:sSub>
                          <m:r>
                            <a:rPr lang="en-IN" i="1" dirty="0">
                              <a:latin typeface="Cambria Math" panose="02040503050406030204" pitchFamily="18" charset="0"/>
                              <a:ea typeface="Cambria Math" panose="02040503050406030204" pitchFamily="18" charset="0"/>
                              <a:cs typeface="Calibri"/>
                            </a:rPr>
                            <m:t>(1)</m:t>
                          </m:r>
                        </m:den>
                      </m:f>
                    </m:oMath>
                  </m:oMathPara>
                </a14:m>
                <a:endParaRPr lang="en-IN" i="1" dirty="0">
                  <a:latin typeface="Cambria Math" panose="02040503050406030204" pitchFamily="18" charset="0"/>
                  <a:cs typeface="Calibri"/>
                </a:endParaRPr>
              </a:p>
            </p:txBody>
          </p:sp>
        </mc:Choice>
        <mc:Fallback xmlns="">
          <p:sp>
            <p:nvSpPr>
              <p:cNvPr id="33" name="object 13">
                <a:extLst>
                  <a:ext uri="{FF2B5EF4-FFF2-40B4-BE49-F238E27FC236}">
                    <a16:creationId xmlns:a16="http://schemas.microsoft.com/office/drawing/2014/main" id="{E6D41999-2A16-E8E5-E9DE-52ABE6951D67}"/>
                  </a:ext>
                </a:extLst>
              </p:cNvPr>
              <p:cNvSpPr txBox="1">
                <a:spLocks noRot="1" noChangeAspect="1" noMove="1" noResize="1" noEditPoints="1" noAdjustHandles="1" noChangeArrowheads="1" noChangeShapeType="1" noTextEdit="1"/>
              </p:cNvSpPr>
              <p:nvPr/>
            </p:nvSpPr>
            <p:spPr>
              <a:xfrm>
                <a:off x="2277495" y="769600"/>
                <a:ext cx="7129264" cy="591469"/>
              </a:xfrm>
              <a:prstGeom prst="rect">
                <a:avLst/>
              </a:prstGeom>
              <a:blipFill>
                <a:blip r:embed="rId11"/>
                <a:stretch>
                  <a:fillRect/>
                </a:stretch>
              </a:blipFill>
            </p:spPr>
            <p:txBody>
              <a:bodyPr/>
              <a:lstStyle/>
              <a:p>
                <a:r>
                  <a:rPr lang="en-IN">
                    <a:noFill/>
                  </a:rPr>
                  <a:t> </a:t>
                </a:r>
              </a:p>
            </p:txBody>
          </p:sp>
        </mc:Fallback>
      </mc:AlternateContent>
      <p:sp>
        <p:nvSpPr>
          <p:cNvPr id="35" name="Rectangle 34">
            <a:extLst>
              <a:ext uri="{FF2B5EF4-FFF2-40B4-BE49-F238E27FC236}">
                <a16:creationId xmlns:a16="http://schemas.microsoft.com/office/drawing/2014/main" id="{ED881008-9108-CCFE-812D-595A9DE26EC3}"/>
              </a:ext>
            </a:extLst>
          </p:cNvPr>
          <p:cNvSpPr/>
          <p:nvPr/>
        </p:nvSpPr>
        <p:spPr>
          <a:xfrm>
            <a:off x="4167542" y="2011234"/>
            <a:ext cx="428843" cy="2871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56122C62-BA86-6F77-ABF0-C19A06A6138E}"/>
              </a:ext>
            </a:extLst>
          </p:cNvPr>
          <p:cNvSpPr/>
          <p:nvPr/>
        </p:nvSpPr>
        <p:spPr>
          <a:xfrm>
            <a:off x="10174204" y="3115875"/>
            <a:ext cx="428843" cy="2871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67929DFC-C690-567E-1452-AAEC3466CF0A}"/>
              </a:ext>
            </a:extLst>
          </p:cNvPr>
          <p:cNvSpPr/>
          <p:nvPr/>
        </p:nvSpPr>
        <p:spPr>
          <a:xfrm>
            <a:off x="4576710" y="4468651"/>
            <a:ext cx="557595" cy="3135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3A2DE71A-A949-BD77-8C3F-52AA313FE6DD}"/>
              </a:ext>
            </a:extLst>
          </p:cNvPr>
          <p:cNvSpPr/>
          <p:nvPr/>
        </p:nvSpPr>
        <p:spPr>
          <a:xfrm>
            <a:off x="4506502" y="5592984"/>
            <a:ext cx="627803" cy="3138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5A1D4435-EC3B-A0B0-D090-36DC47B2294F}"/>
              </a:ext>
            </a:extLst>
          </p:cNvPr>
          <p:cNvSpPr txBox="1"/>
          <p:nvPr/>
        </p:nvSpPr>
        <p:spPr>
          <a:xfrm>
            <a:off x="7239001" y="6347357"/>
            <a:ext cx="3308130" cy="523220"/>
          </a:xfrm>
          <a:prstGeom prst="rect">
            <a:avLst/>
          </a:prstGeom>
          <a:noFill/>
        </p:spPr>
        <p:txBody>
          <a:bodyPr wrap="square">
            <a:spAutoFit/>
          </a:bodyPr>
          <a:lstStyle/>
          <a:p>
            <a:r>
              <a:rPr lang="en-US" sz="2800" b="1" dirty="0">
                <a:latin typeface="Georgia" panose="02040502050405020303" pitchFamily="18" charset="0"/>
              </a:rPr>
              <a:t>CP-IP-CP-CP</a:t>
            </a:r>
            <a:endParaRPr lang="en-IN" sz="2800" b="1" dirty="0"/>
          </a:p>
        </p:txBody>
      </p:sp>
    </p:spTree>
    <p:extLst>
      <p:ext uri="{BB962C8B-B14F-4D97-AF65-F5344CB8AC3E}">
        <p14:creationId xmlns:p14="http://schemas.microsoft.com/office/powerpoint/2010/main" val="411280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P spid="16" grpId="0"/>
      <p:bldP spid="18" grpId="0"/>
      <p:bldP spid="21" grpId="0"/>
      <p:bldP spid="24" grpId="0"/>
      <p:bldP spid="30" grpId="0"/>
      <p:bldP spid="32" grpId="0"/>
      <p:bldP spid="35" grpId="0" animBg="1"/>
      <p:bldP spid="36" grpId="0" animBg="1"/>
      <p:bldP spid="37" grpId="0" animBg="1"/>
      <p:bldP spid="38"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5C9A-E6D7-6187-B72C-F4C4DE1111CE}"/>
              </a:ext>
            </a:extLst>
          </p:cNvPr>
          <p:cNvSpPr>
            <a:spLocks noGrp="1"/>
          </p:cNvSpPr>
          <p:nvPr>
            <p:ph type="title"/>
          </p:nvPr>
        </p:nvSpPr>
        <p:spPr/>
        <p:txBody>
          <a:bodyPr>
            <a:normAutofit/>
          </a:bodyPr>
          <a:lstStyle/>
          <a:p>
            <a:pPr algn="ctr"/>
            <a:r>
              <a:rPr lang="en-IN" sz="4000" b="1" dirty="0">
                <a:latin typeface="Georgia" panose="02040502050405020303" pitchFamily="18" charset="0"/>
              </a:rPr>
              <a:t>Forward/Backward Procedure &amp; </a:t>
            </a:r>
            <a:r>
              <a:rPr lang="en-US" sz="4000" b="1" dirty="0">
                <a:latin typeface="Georgia" panose="02040502050405020303" pitchFamily="18" charset="0"/>
              </a:rPr>
              <a:t>Best State Sequence </a:t>
            </a:r>
            <a:r>
              <a:rPr lang="en-IN" sz="4000" b="1" dirty="0">
                <a:latin typeface="Georgia" panose="02040502050405020303" pitchFamily="18" charset="0"/>
              </a:rPr>
              <a:t>Output Summary</a:t>
            </a:r>
          </a:p>
        </p:txBody>
      </p:sp>
      <p:pic>
        <p:nvPicPr>
          <p:cNvPr id="4" name="Picture 3">
            <a:extLst>
              <a:ext uri="{FF2B5EF4-FFF2-40B4-BE49-F238E27FC236}">
                <a16:creationId xmlns:a16="http://schemas.microsoft.com/office/drawing/2014/main" id="{0FE811A1-F6D3-0F91-0D22-5DEBB5806F1A}"/>
              </a:ext>
            </a:extLst>
          </p:cNvPr>
          <p:cNvPicPr>
            <a:picLocks noChangeAspect="1"/>
          </p:cNvPicPr>
          <p:nvPr/>
        </p:nvPicPr>
        <p:blipFill rotWithShape="1">
          <a:blip r:embed="rId2"/>
          <a:srcRect l="799" t="10235" r="-799" b="38581"/>
          <a:stretch/>
        </p:blipFill>
        <p:spPr>
          <a:xfrm>
            <a:off x="1429491" y="1690688"/>
            <a:ext cx="9206978" cy="4712540"/>
          </a:xfrm>
          <a:prstGeom prst="rect">
            <a:avLst/>
          </a:prstGeom>
        </p:spPr>
      </p:pic>
    </p:spTree>
    <p:extLst>
      <p:ext uri="{BB962C8B-B14F-4D97-AF65-F5344CB8AC3E}">
        <p14:creationId xmlns:p14="http://schemas.microsoft.com/office/powerpoint/2010/main" val="478715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055538-9F74-4554-ABC9-54FCFC6F6984}"/>
              </a:ext>
            </a:extLst>
          </p:cNvPr>
          <p:cNvSpPr>
            <a:spLocks noGrp="1" noChangeArrowheads="1"/>
          </p:cNvSpPr>
          <p:nvPr>
            <p:ph type="title"/>
          </p:nvPr>
        </p:nvSpPr>
        <p:spPr>
          <a:xfrm>
            <a:off x="-121920" y="-68517"/>
            <a:ext cx="12435840" cy="596265"/>
          </a:xfrm>
        </p:spPr>
        <p:txBody>
          <a:bodyPr>
            <a:noAutofit/>
          </a:bodyPr>
          <a:lstStyle/>
          <a:p>
            <a:pPr algn="ctr"/>
            <a:br>
              <a:rPr lang="en-US" sz="4000" b="1" dirty="0">
                <a:latin typeface="Georgia" panose="02040502050405020303" pitchFamily="18" charset="0"/>
              </a:rPr>
            </a:br>
            <a:r>
              <a:rPr lang="en-US" sz="4000" b="1" dirty="0">
                <a:latin typeface="Georgia" panose="02040502050405020303" pitchFamily="18" charset="0"/>
              </a:rPr>
              <a:t>Viterbi Algorithm</a:t>
            </a:r>
            <a:br>
              <a:rPr lang="en-US" sz="4000" b="1" dirty="0">
                <a:latin typeface="Georgia" panose="02040502050405020303" pitchFamily="18" charset="0"/>
              </a:rPr>
            </a:br>
            <a:endParaRPr lang="en-US" altLang="en-US" sz="3800" b="1" dirty="0">
              <a:latin typeface="Georgia" panose="02040502050405020303" pitchFamily="18" charset="0"/>
            </a:endParaRPr>
          </a:p>
        </p:txBody>
      </p:sp>
      <p:sp>
        <p:nvSpPr>
          <p:cNvPr id="3" name="TextBox 2">
            <a:extLst>
              <a:ext uri="{FF2B5EF4-FFF2-40B4-BE49-F238E27FC236}">
                <a16:creationId xmlns:a16="http://schemas.microsoft.com/office/drawing/2014/main" id="{8306E4C0-2B4C-D03F-D737-1330EC26B2DB}"/>
              </a:ext>
            </a:extLst>
          </p:cNvPr>
          <p:cNvSpPr txBox="1"/>
          <p:nvPr/>
        </p:nvSpPr>
        <p:spPr>
          <a:xfrm>
            <a:off x="120446" y="914852"/>
            <a:ext cx="5852652" cy="6370975"/>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Georgia" panose="02040502050405020303" pitchFamily="18" charset="0"/>
                <a:sym typeface="+mn-ea"/>
              </a:rPr>
              <a:t>For any model, such as an HMM, that contains hidden variables, the task of determining </a:t>
            </a:r>
            <a:r>
              <a:rPr lang="en-US" sz="2400" dirty="0">
                <a:highlight>
                  <a:srgbClr val="FFFF00"/>
                </a:highlight>
                <a:latin typeface="Georgia" panose="02040502050405020303" pitchFamily="18" charset="0"/>
                <a:sym typeface="+mn-ea"/>
              </a:rPr>
              <a:t>which sequence of variables is the underlying source of some sequence of observations is called the decoding task. </a:t>
            </a:r>
            <a:endParaRPr lang="en-US" sz="2400" dirty="0">
              <a:highlight>
                <a:srgbClr val="FFFF00"/>
              </a:highlight>
              <a:latin typeface="Georgia" panose="02040502050405020303" pitchFamily="18" charset="0"/>
            </a:endParaRPr>
          </a:p>
          <a:p>
            <a:pPr marL="342900" indent="-342900" algn="just">
              <a:buFont typeface="Arial" panose="020B0604020202020204" pitchFamily="34" charset="0"/>
              <a:buChar char="•"/>
            </a:pPr>
            <a:r>
              <a:rPr lang="en-US" sz="2400" dirty="0">
                <a:latin typeface="Georgia" panose="02040502050405020303" pitchFamily="18" charset="0"/>
                <a:sym typeface="+mn-ea"/>
              </a:rPr>
              <a:t>In the ice-cream domain, given a sequence decoding of ice-cream observations 3 1 3 and an HMM, the task of the decoder is to find the best hidden weather sequence (H </a:t>
            </a:r>
            <a:r>
              <a:rPr lang="en-US" sz="2400" dirty="0" err="1">
                <a:latin typeface="Georgia" panose="02040502050405020303" pitchFamily="18" charset="0"/>
                <a:sym typeface="+mn-ea"/>
              </a:rPr>
              <a:t>H</a:t>
            </a:r>
            <a:r>
              <a:rPr lang="en-US" sz="2400" dirty="0">
                <a:latin typeface="Georgia" panose="02040502050405020303" pitchFamily="18" charset="0"/>
                <a:sym typeface="+mn-ea"/>
              </a:rPr>
              <a:t> H). </a:t>
            </a:r>
            <a:endParaRPr lang="en-US" sz="2400" dirty="0">
              <a:latin typeface="Georgia" panose="02040502050405020303" pitchFamily="18" charset="0"/>
            </a:endParaRPr>
          </a:p>
          <a:p>
            <a:pPr marL="342900" indent="-342900" algn="just">
              <a:buFont typeface="Arial" panose="020B0604020202020204" pitchFamily="34" charset="0"/>
              <a:buChar char="•"/>
            </a:pPr>
            <a:r>
              <a:rPr lang="en-US" sz="2400" dirty="0">
                <a:latin typeface="Georgia" panose="02040502050405020303" pitchFamily="18" charset="0"/>
                <a:sym typeface="+mn-ea"/>
              </a:rPr>
              <a:t>More formally, Decoding: Given as input an HMM </a:t>
            </a:r>
            <a:r>
              <a:rPr lang="en-US" sz="2400" dirty="0">
                <a:latin typeface="Georgia" panose="02040502050405020303" pitchFamily="18" charset="0"/>
                <a:sym typeface="Symbol" panose="05050102010706020507" charset="0"/>
              </a:rPr>
              <a:t></a:t>
            </a:r>
            <a:r>
              <a:rPr lang="en-US" sz="2400" dirty="0">
                <a:latin typeface="Georgia" panose="02040502050405020303" pitchFamily="18" charset="0"/>
                <a:sym typeface="+mn-ea"/>
              </a:rPr>
              <a:t> = (A,B) and a sequence of observations O = o</a:t>
            </a:r>
            <a:r>
              <a:rPr lang="en-US" sz="2400" baseline="-25000" dirty="0">
                <a:latin typeface="Georgia" panose="02040502050405020303" pitchFamily="18" charset="0"/>
                <a:sym typeface="+mn-ea"/>
              </a:rPr>
              <a:t>1</a:t>
            </a:r>
            <a:r>
              <a:rPr lang="en-US" sz="2400" dirty="0">
                <a:latin typeface="Georgia" panose="02040502050405020303" pitchFamily="18" charset="0"/>
                <a:sym typeface="+mn-ea"/>
              </a:rPr>
              <a:t>,o</a:t>
            </a:r>
            <a:r>
              <a:rPr lang="en-US" sz="2400" baseline="-25000" dirty="0">
                <a:latin typeface="Georgia" panose="02040502050405020303" pitchFamily="18" charset="0"/>
                <a:sym typeface="+mn-ea"/>
              </a:rPr>
              <a:t>2</a:t>
            </a:r>
            <a:r>
              <a:rPr lang="en-US" sz="2400" dirty="0">
                <a:latin typeface="Georgia" panose="02040502050405020303" pitchFamily="18" charset="0"/>
                <a:sym typeface="+mn-ea"/>
              </a:rPr>
              <a:t>,...,</a:t>
            </a:r>
            <a:r>
              <a:rPr lang="en-US" sz="2400" dirty="0" err="1">
                <a:latin typeface="Georgia" panose="02040502050405020303" pitchFamily="18" charset="0"/>
                <a:sym typeface="+mn-ea"/>
              </a:rPr>
              <a:t>o</a:t>
            </a:r>
            <a:r>
              <a:rPr lang="en-US" sz="2400" baseline="-25000" dirty="0" err="1">
                <a:latin typeface="Georgia" panose="02040502050405020303" pitchFamily="18" charset="0"/>
                <a:sym typeface="+mn-ea"/>
              </a:rPr>
              <a:t>T</a:t>
            </a:r>
            <a:r>
              <a:rPr lang="en-US" sz="2400" dirty="0">
                <a:latin typeface="Georgia" panose="02040502050405020303" pitchFamily="18" charset="0"/>
                <a:sym typeface="+mn-ea"/>
              </a:rPr>
              <a:t> , find the most probable sequence of states Q = q</a:t>
            </a:r>
            <a:r>
              <a:rPr lang="en-US" sz="2400" baseline="-25000" dirty="0">
                <a:latin typeface="Georgia" panose="02040502050405020303" pitchFamily="18" charset="0"/>
                <a:sym typeface="+mn-ea"/>
              </a:rPr>
              <a:t>1</a:t>
            </a:r>
            <a:r>
              <a:rPr lang="en-US" sz="2400" dirty="0">
                <a:latin typeface="Georgia" panose="02040502050405020303" pitchFamily="18" charset="0"/>
                <a:sym typeface="+mn-ea"/>
              </a:rPr>
              <a:t>q</a:t>
            </a:r>
            <a:r>
              <a:rPr lang="en-US" sz="2400" baseline="-25000" dirty="0">
                <a:latin typeface="Georgia" panose="02040502050405020303" pitchFamily="18" charset="0"/>
                <a:sym typeface="+mn-ea"/>
              </a:rPr>
              <a:t>2</a:t>
            </a:r>
            <a:r>
              <a:rPr lang="en-US" sz="2400" dirty="0">
                <a:latin typeface="Georgia" panose="02040502050405020303" pitchFamily="18" charset="0"/>
                <a:sym typeface="+mn-ea"/>
              </a:rPr>
              <a:t>q</a:t>
            </a:r>
            <a:r>
              <a:rPr lang="en-US" sz="2400" baseline="-25000" dirty="0">
                <a:latin typeface="Georgia" panose="02040502050405020303" pitchFamily="18" charset="0"/>
                <a:sym typeface="+mn-ea"/>
              </a:rPr>
              <a:t>3</a:t>
            </a:r>
            <a:r>
              <a:rPr lang="en-US" sz="2400" dirty="0">
                <a:latin typeface="Georgia" panose="02040502050405020303" pitchFamily="18" charset="0"/>
                <a:sym typeface="+mn-ea"/>
              </a:rPr>
              <a:t> ...</a:t>
            </a:r>
            <a:r>
              <a:rPr lang="en-US" sz="2400" dirty="0" err="1">
                <a:latin typeface="Georgia" panose="02040502050405020303" pitchFamily="18" charset="0"/>
                <a:sym typeface="+mn-ea"/>
              </a:rPr>
              <a:t>q</a:t>
            </a:r>
            <a:r>
              <a:rPr lang="en-US" sz="2400" baseline="-25000" dirty="0" err="1">
                <a:latin typeface="Georgia" panose="02040502050405020303" pitchFamily="18" charset="0"/>
                <a:sym typeface="+mn-ea"/>
              </a:rPr>
              <a:t>T</a:t>
            </a:r>
            <a:r>
              <a:rPr lang="en-US" sz="2400" dirty="0">
                <a:latin typeface="Georgia" panose="02040502050405020303" pitchFamily="18" charset="0"/>
                <a:sym typeface="+mn-ea"/>
              </a:rPr>
              <a:t> .</a:t>
            </a:r>
            <a:endParaRPr lang="en-US" sz="2400" dirty="0">
              <a:latin typeface="Georgia" panose="02040502050405020303" pitchFamily="18" charset="0"/>
            </a:endParaRPr>
          </a:p>
          <a:p>
            <a:pPr lvl="0" algn="just">
              <a:lnSpc>
                <a:spcPct val="100000"/>
              </a:lnSpc>
            </a:pPr>
            <a:endParaRPr lang="en-US" sz="2400" b="1" dirty="0">
              <a:latin typeface="Georgia" panose="02040502050405020303" pitchFamily="18" charset="0"/>
            </a:endParaRPr>
          </a:p>
        </p:txBody>
      </p:sp>
      <p:sp>
        <p:nvSpPr>
          <p:cNvPr id="8" name="TextBox 7">
            <a:extLst>
              <a:ext uri="{FF2B5EF4-FFF2-40B4-BE49-F238E27FC236}">
                <a16:creationId xmlns:a16="http://schemas.microsoft.com/office/drawing/2014/main" id="{F05BF16A-C815-59FC-0637-49A16AA0E070}"/>
              </a:ext>
            </a:extLst>
          </p:cNvPr>
          <p:cNvSpPr txBox="1"/>
          <p:nvPr/>
        </p:nvSpPr>
        <p:spPr>
          <a:xfrm>
            <a:off x="5973098" y="1140994"/>
            <a:ext cx="6218902" cy="5632311"/>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Georgia" panose="02040502050405020303" pitchFamily="18" charset="0"/>
                <a:sym typeface="+mn-ea"/>
              </a:rPr>
              <a:t>We might propose to find the best sequence as follows: </a:t>
            </a:r>
            <a:endParaRPr lang="en-US" sz="2400" dirty="0">
              <a:latin typeface="Georgia" panose="02040502050405020303" pitchFamily="18" charset="0"/>
            </a:endParaRPr>
          </a:p>
          <a:p>
            <a:pPr marL="800100" lvl="1" indent="-342900" algn="just">
              <a:buSzTx/>
              <a:buFont typeface="Arial" panose="020B0604020202020204" pitchFamily="34" charset="0"/>
              <a:buChar char="•"/>
            </a:pPr>
            <a:r>
              <a:rPr lang="en-US" sz="2400" dirty="0">
                <a:latin typeface="Georgia" panose="02040502050405020303" pitchFamily="18" charset="0"/>
                <a:sym typeface="+mn-ea"/>
              </a:rPr>
              <a:t>For each possible hidden state sequence</a:t>
            </a:r>
            <a:r>
              <a:rPr lang="en-US" sz="2400" dirty="0">
                <a:latin typeface="Georgia" panose="02040502050405020303" pitchFamily="18" charset="0"/>
                <a:cs typeface="+mn-ea"/>
                <a:sym typeface="+mn-ea"/>
              </a:rPr>
              <a:t> (HHH, HHC, HCH, etc.), we could run the forward algorithm and compute the likelihood of the observation sequence given that hidden state sequence. </a:t>
            </a:r>
            <a:endParaRPr lang="en-US" sz="2400" dirty="0">
              <a:latin typeface="Georgia" panose="02040502050405020303" pitchFamily="18" charset="0"/>
              <a:cs typeface="+mn-ea"/>
            </a:endParaRPr>
          </a:p>
          <a:p>
            <a:pPr marL="800100" lvl="1" indent="-342900" algn="just">
              <a:buSzTx/>
              <a:buFont typeface="Arial" panose="020B0604020202020204" pitchFamily="34" charset="0"/>
              <a:buChar char="•"/>
            </a:pPr>
            <a:r>
              <a:rPr lang="en-US" sz="2400" dirty="0">
                <a:latin typeface="Georgia" panose="02040502050405020303" pitchFamily="18" charset="0"/>
                <a:cs typeface="+mn-ea"/>
                <a:sym typeface="+mn-ea"/>
              </a:rPr>
              <a:t>Then we could choose the hidden state sequence with the maximum observation likelihood. </a:t>
            </a:r>
            <a:endParaRPr lang="en-US" sz="2400" dirty="0">
              <a:latin typeface="Georgia" panose="02040502050405020303" pitchFamily="18" charset="0"/>
              <a:cs typeface="+mn-ea"/>
            </a:endParaRPr>
          </a:p>
          <a:p>
            <a:pPr marL="800100" lvl="1" indent="-342900" algn="just">
              <a:buSzTx/>
              <a:buFont typeface="Arial" panose="020B0604020202020204" pitchFamily="34" charset="0"/>
              <a:buChar char="•"/>
            </a:pPr>
            <a:r>
              <a:rPr lang="en-US" sz="2400" dirty="0">
                <a:latin typeface="Georgia" panose="02040502050405020303" pitchFamily="18" charset="0"/>
                <a:cs typeface="+mn-ea"/>
                <a:sym typeface="+mn-ea"/>
              </a:rPr>
              <a:t>It should be clear from the previous section that we cannot do this because there are an exponentially large number of state sequences.</a:t>
            </a:r>
            <a:endParaRPr lang="en-US" sz="2400" dirty="0">
              <a:latin typeface="Georgia" panose="02040502050405020303" pitchFamily="18" charset="0"/>
              <a:cs typeface="+mn-ea"/>
            </a:endParaRPr>
          </a:p>
        </p:txBody>
      </p:sp>
    </p:spTree>
    <p:extLst>
      <p:ext uri="{BB962C8B-B14F-4D97-AF65-F5344CB8AC3E}">
        <p14:creationId xmlns:p14="http://schemas.microsoft.com/office/powerpoint/2010/main" val="136561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055538-9F74-4554-ABC9-54FCFC6F6984}"/>
              </a:ext>
            </a:extLst>
          </p:cNvPr>
          <p:cNvSpPr>
            <a:spLocks noGrp="1" noChangeArrowheads="1"/>
          </p:cNvSpPr>
          <p:nvPr>
            <p:ph type="title"/>
          </p:nvPr>
        </p:nvSpPr>
        <p:spPr>
          <a:xfrm>
            <a:off x="-121920" y="-68517"/>
            <a:ext cx="12435840" cy="596265"/>
          </a:xfrm>
        </p:spPr>
        <p:txBody>
          <a:bodyPr>
            <a:noAutofit/>
          </a:bodyPr>
          <a:lstStyle/>
          <a:p>
            <a:pPr algn="ctr"/>
            <a:r>
              <a:rPr lang="en-US" altLang="en-US" sz="3800" b="1" dirty="0">
                <a:latin typeface="Georgia" panose="02040502050405020303" pitchFamily="18" charset="0"/>
              </a:rPr>
              <a:t>The Three Fundamental Questions for HMMs</a:t>
            </a:r>
          </a:p>
        </p:txBody>
      </p:sp>
      <p:sp>
        <p:nvSpPr>
          <p:cNvPr id="9" name="TextBox 8">
            <a:extLst>
              <a:ext uri="{FF2B5EF4-FFF2-40B4-BE49-F238E27FC236}">
                <a16:creationId xmlns:a16="http://schemas.microsoft.com/office/drawing/2014/main" id="{069576A1-5410-48F6-1FF4-598F8C762F0B}"/>
              </a:ext>
            </a:extLst>
          </p:cNvPr>
          <p:cNvSpPr txBox="1"/>
          <p:nvPr/>
        </p:nvSpPr>
        <p:spPr>
          <a:xfrm>
            <a:off x="0" y="421996"/>
            <a:ext cx="12192000" cy="523220"/>
          </a:xfrm>
          <a:prstGeom prst="rect">
            <a:avLst/>
          </a:prstGeom>
          <a:noFill/>
        </p:spPr>
        <p:txBody>
          <a:bodyPr wrap="square">
            <a:spAutoFit/>
          </a:bodyPr>
          <a:lstStyle/>
          <a:p>
            <a:pPr algn="ctr"/>
            <a:r>
              <a:rPr lang="en-US" sz="2800" b="1" dirty="0">
                <a:latin typeface="Georgia" panose="02040502050405020303" pitchFamily="18" charset="0"/>
              </a:rPr>
              <a:t>Viterbi Algorithm</a:t>
            </a:r>
          </a:p>
        </p:txBody>
      </p:sp>
      <p:sp>
        <p:nvSpPr>
          <p:cNvPr id="3" name="TextBox 2">
            <a:extLst>
              <a:ext uri="{FF2B5EF4-FFF2-40B4-BE49-F238E27FC236}">
                <a16:creationId xmlns:a16="http://schemas.microsoft.com/office/drawing/2014/main" id="{8306E4C0-2B4C-D03F-D737-1330EC26B2DB}"/>
              </a:ext>
            </a:extLst>
          </p:cNvPr>
          <p:cNvSpPr txBox="1"/>
          <p:nvPr/>
        </p:nvSpPr>
        <p:spPr>
          <a:xfrm>
            <a:off x="114300" y="807130"/>
            <a:ext cx="11963399" cy="830997"/>
          </a:xfrm>
          <a:prstGeom prst="rect">
            <a:avLst/>
          </a:prstGeom>
          <a:noFill/>
        </p:spPr>
        <p:txBody>
          <a:bodyPr wrap="square">
            <a:spAutoFit/>
          </a:bodyPr>
          <a:lstStyle/>
          <a:p>
            <a:pPr algn="just"/>
            <a:r>
              <a:rPr lang="en-US" sz="2400" dirty="0">
                <a:latin typeface="Georgia" panose="02040502050405020303" pitchFamily="18" charset="0"/>
                <a:sym typeface="+mn-ea"/>
              </a:rPr>
              <a:t>Using dynamic programming, we calculate the most probable path through the whole trellis as follows</a:t>
            </a:r>
            <a:endParaRPr lang="en-US" sz="2400" b="1" dirty="0">
              <a:latin typeface="Georgia" panose="02040502050405020303" pitchFamily="18" charset="0"/>
            </a:endParaRPr>
          </a:p>
        </p:txBody>
      </p:sp>
      <p:pic>
        <p:nvPicPr>
          <p:cNvPr id="2" name="Picture 1">
            <a:extLst>
              <a:ext uri="{FF2B5EF4-FFF2-40B4-BE49-F238E27FC236}">
                <a16:creationId xmlns:a16="http://schemas.microsoft.com/office/drawing/2014/main" id="{A1EB86E8-AAA1-AB56-1D8A-844ED1D9EF54}"/>
              </a:ext>
            </a:extLst>
          </p:cNvPr>
          <p:cNvPicPr>
            <a:picLocks noChangeAspect="1"/>
          </p:cNvPicPr>
          <p:nvPr/>
        </p:nvPicPr>
        <p:blipFill>
          <a:blip r:embed="rId3"/>
          <a:stretch>
            <a:fillRect/>
          </a:stretch>
        </p:blipFill>
        <p:spPr>
          <a:xfrm>
            <a:off x="2380502" y="1332321"/>
            <a:ext cx="9180876" cy="5492484"/>
          </a:xfrm>
          <a:prstGeom prst="rect">
            <a:avLst/>
          </a:prstGeom>
        </p:spPr>
      </p:pic>
    </p:spTree>
    <p:extLst>
      <p:ext uri="{BB962C8B-B14F-4D97-AF65-F5344CB8AC3E}">
        <p14:creationId xmlns:p14="http://schemas.microsoft.com/office/powerpoint/2010/main" val="299818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Curved Down 3">
            <a:extLst>
              <a:ext uri="{FF2B5EF4-FFF2-40B4-BE49-F238E27FC236}">
                <a16:creationId xmlns:a16="http://schemas.microsoft.com/office/drawing/2014/main" id="{5676528C-D28E-05F2-776F-DD9302039940}"/>
              </a:ext>
            </a:extLst>
          </p:cNvPr>
          <p:cNvSpPr/>
          <p:nvPr/>
        </p:nvSpPr>
        <p:spPr>
          <a:xfrm>
            <a:off x="1787153" y="3196778"/>
            <a:ext cx="3016073" cy="46209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C92B8B-F11A-A498-A8C9-BB87FC16F1EB}"/>
                  </a:ext>
                </a:extLst>
              </p:cNvPr>
              <p:cNvSpPr txBox="1"/>
              <p:nvPr/>
            </p:nvSpPr>
            <p:spPr>
              <a:xfrm rot="18893227">
                <a:off x="890994" y="3292796"/>
                <a:ext cx="132836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sz="1800" b="1" i="1" dirty="0" smtClean="0">
                              <a:solidFill>
                                <a:srgbClr val="00B050"/>
                              </a:solidFill>
                              <a:latin typeface="Cambria Math" panose="02040503050406030204" pitchFamily="18" charset="0"/>
                              <a:ea typeface="Cambria Math" panose="02040503050406030204" pitchFamily="18" charset="0"/>
                            </a:rPr>
                            <m:t>𝜹</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𝟏</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𝟏</m:t>
                      </m:r>
                    </m:oMath>
                  </m:oMathPara>
                </a14:m>
                <a:endParaRPr lang="en-IN" b="1" dirty="0">
                  <a:solidFill>
                    <a:srgbClr val="00B050"/>
                  </a:solidFill>
                </a:endParaRPr>
              </a:p>
            </p:txBody>
          </p:sp>
        </mc:Choice>
        <mc:Fallback xmlns="">
          <p:sp>
            <p:nvSpPr>
              <p:cNvPr id="5" name="TextBox 4">
                <a:extLst>
                  <a:ext uri="{FF2B5EF4-FFF2-40B4-BE49-F238E27FC236}">
                    <a16:creationId xmlns:a16="http://schemas.microsoft.com/office/drawing/2014/main" id="{45C92B8B-F11A-A498-A8C9-BB87FC16F1EB}"/>
                  </a:ext>
                </a:extLst>
              </p:cNvPr>
              <p:cNvSpPr txBox="1">
                <a:spLocks noRot="1" noChangeAspect="1" noMove="1" noResize="1" noEditPoints="1" noAdjustHandles="1" noChangeArrowheads="1" noChangeShapeType="1" noTextEdit="1"/>
              </p:cNvSpPr>
              <p:nvPr/>
            </p:nvSpPr>
            <p:spPr>
              <a:xfrm rot="18893227">
                <a:off x="890994" y="3292796"/>
                <a:ext cx="1328365" cy="369332"/>
              </a:xfrm>
              <a:prstGeom prst="rect">
                <a:avLst/>
              </a:prstGeom>
              <a:blipFill>
                <a:blip r:embed="rId2"/>
                <a:stretch>
                  <a:fillRect/>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DE6E2C0C-B7FC-4296-AE04-378C18137117}"/>
              </a:ext>
            </a:extLst>
          </p:cNvPr>
          <p:cNvPicPr>
            <a:picLocks noChangeAspect="1"/>
          </p:cNvPicPr>
          <p:nvPr/>
        </p:nvPicPr>
        <p:blipFill>
          <a:blip r:embed="rId3"/>
          <a:srcRect t="2760" b="14660"/>
          <a:stretch>
            <a:fillRect/>
          </a:stretch>
        </p:blipFill>
        <p:spPr>
          <a:xfrm>
            <a:off x="560841" y="36192"/>
            <a:ext cx="5206648" cy="1838881"/>
          </a:xfrm>
          <a:prstGeom prst="rect">
            <a:avLst/>
          </a:prstGeom>
        </p:spPr>
      </p:pic>
      <p:pic>
        <p:nvPicPr>
          <p:cNvPr id="7" name="Picture 6">
            <a:extLst>
              <a:ext uri="{FF2B5EF4-FFF2-40B4-BE49-F238E27FC236}">
                <a16:creationId xmlns:a16="http://schemas.microsoft.com/office/drawing/2014/main" id="{C95BB5FC-099B-C398-E532-6C95A63F399F}"/>
              </a:ext>
            </a:extLst>
          </p:cNvPr>
          <p:cNvPicPr>
            <a:picLocks noChangeAspect="1"/>
          </p:cNvPicPr>
          <p:nvPr/>
        </p:nvPicPr>
        <p:blipFill>
          <a:blip r:embed="rId4"/>
          <a:srcRect r="16460"/>
          <a:stretch>
            <a:fillRect/>
          </a:stretch>
        </p:blipFill>
        <p:spPr>
          <a:xfrm>
            <a:off x="6292243" y="14488"/>
            <a:ext cx="4827888" cy="153055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341868D-1F77-1CDB-4F34-979819AE1FE5}"/>
                  </a:ext>
                </a:extLst>
              </p:cNvPr>
              <p:cNvSpPr txBox="1"/>
              <p:nvPr/>
            </p:nvSpPr>
            <p:spPr>
              <a:xfrm rot="1897337">
                <a:off x="3188620" y="4647025"/>
                <a:ext cx="164202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Cambria Math" panose="02040503050406030204" pitchFamily="18" charset="0"/>
                        </a:rPr>
                        <m:t>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0.3</m:t>
                      </m:r>
                    </m:oMath>
                  </m:oMathPara>
                </a14:m>
                <a:endParaRPr lang="en-IN" dirty="0"/>
              </a:p>
            </p:txBody>
          </p:sp>
        </mc:Choice>
        <mc:Fallback xmlns="">
          <p:sp>
            <p:nvSpPr>
              <p:cNvPr id="8" name="TextBox 7">
                <a:extLst>
                  <a:ext uri="{FF2B5EF4-FFF2-40B4-BE49-F238E27FC236}">
                    <a16:creationId xmlns:a16="http://schemas.microsoft.com/office/drawing/2014/main" id="{F341868D-1F77-1CDB-4F34-979819AE1FE5}"/>
                  </a:ext>
                </a:extLst>
              </p:cNvPr>
              <p:cNvSpPr txBox="1">
                <a:spLocks noRot="1" noChangeAspect="1" noMove="1" noResize="1" noEditPoints="1" noAdjustHandles="1" noChangeArrowheads="1" noChangeShapeType="1" noTextEdit="1"/>
              </p:cNvSpPr>
              <p:nvPr/>
            </p:nvSpPr>
            <p:spPr>
              <a:xfrm rot="1897337">
                <a:off x="3188620" y="4647025"/>
                <a:ext cx="1642028" cy="369332"/>
              </a:xfrm>
              <a:prstGeom prst="rect">
                <a:avLst/>
              </a:prstGeom>
              <a:blipFill>
                <a:blip r:embed="rId5"/>
                <a:stretch>
                  <a:fillRect/>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ECB592DB-F50C-BC42-60DE-08DC6AE992AD}"/>
              </a:ext>
            </a:extLst>
          </p:cNvPr>
          <p:cNvSpPr txBox="1"/>
          <p:nvPr/>
        </p:nvSpPr>
        <p:spPr>
          <a:xfrm>
            <a:off x="1621733"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10" name="TextBox 9">
            <a:extLst>
              <a:ext uri="{FF2B5EF4-FFF2-40B4-BE49-F238E27FC236}">
                <a16:creationId xmlns:a16="http://schemas.microsoft.com/office/drawing/2014/main" id="{653E12EE-F011-79A8-3368-6DC6A1A121B0}"/>
              </a:ext>
            </a:extLst>
          </p:cNvPr>
          <p:cNvSpPr txBox="1"/>
          <p:nvPr/>
        </p:nvSpPr>
        <p:spPr>
          <a:xfrm>
            <a:off x="4473693"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11" name="TextBox 10">
            <a:extLst>
              <a:ext uri="{FF2B5EF4-FFF2-40B4-BE49-F238E27FC236}">
                <a16:creationId xmlns:a16="http://schemas.microsoft.com/office/drawing/2014/main" id="{F3D4E022-F3D8-BE41-8451-CBADE176817B}"/>
              </a:ext>
            </a:extLst>
          </p:cNvPr>
          <p:cNvSpPr txBox="1"/>
          <p:nvPr/>
        </p:nvSpPr>
        <p:spPr>
          <a:xfrm>
            <a:off x="7303779" y="3595175"/>
            <a:ext cx="486271" cy="369332"/>
          </a:xfrm>
          <a:prstGeom prst="rect">
            <a:avLst/>
          </a:prstGeom>
          <a:noFill/>
        </p:spPr>
        <p:txBody>
          <a:bodyPr wrap="square" rtlCol="0">
            <a:spAutoFit/>
          </a:bodyPr>
          <a:lstStyle/>
          <a:p>
            <a:r>
              <a:rPr lang="en-IN" dirty="0">
                <a:latin typeface="Georgia" panose="02040502050405020303" pitchFamily="18" charset="0"/>
              </a:rPr>
              <a:t>CP</a:t>
            </a:r>
          </a:p>
        </p:txBody>
      </p:sp>
      <p:sp>
        <p:nvSpPr>
          <p:cNvPr id="12" name="TextBox 11">
            <a:extLst>
              <a:ext uri="{FF2B5EF4-FFF2-40B4-BE49-F238E27FC236}">
                <a16:creationId xmlns:a16="http://schemas.microsoft.com/office/drawing/2014/main" id="{7D29D775-03DA-91C9-E219-9A50114939CA}"/>
              </a:ext>
            </a:extLst>
          </p:cNvPr>
          <p:cNvSpPr txBox="1"/>
          <p:nvPr/>
        </p:nvSpPr>
        <p:spPr>
          <a:xfrm>
            <a:off x="10125687" y="3623893"/>
            <a:ext cx="486271" cy="369332"/>
          </a:xfrm>
          <a:prstGeom prst="rect">
            <a:avLst/>
          </a:prstGeom>
          <a:noFill/>
        </p:spPr>
        <p:txBody>
          <a:bodyPr wrap="square" rtlCol="0">
            <a:spAutoFit/>
          </a:bodyPr>
          <a:lstStyle/>
          <a:p>
            <a:r>
              <a:rPr lang="en-IN" dirty="0">
                <a:latin typeface="Georgia" panose="02040502050405020303" pitchFamily="18" charset="0"/>
              </a:rPr>
              <a:t>CP</a:t>
            </a:r>
          </a:p>
        </p:txBody>
      </p:sp>
      <p:cxnSp>
        <p:nvCxnSpPr>
          <p:cNvPr id="13" name="Straight Arrow Connector 12">
            <a:extLst>
              <a:ext uri="{FF2B5EF4-FFF2-40B4-BE49-F238E27FC236}">
                <a16:creationId xmlns:a16="http://schemas.microsoft.com/office/drawing/2014/main" id="{CD54B0F8-0518-E9EB-60FC-33E3BA2868EB}"/>
              </a:ext>
            </a:extLst>
          </p:cNvPr>
          <p:cNvCxnSpPr>
            <a:stCxn id="9" idx="3"/>
            <a:endCxn id="10" idx="1"/>
          </p:cNvCxnSpPr>
          <p:nvPr/>
        </p:nvCxnSpPr>
        <p:spPr>
          <a:xfrm>
            <a:off x="2108004" y="3779841"/>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84D8BC-5002-C86A-3092-FA3F59942367}"/>
              </a:ext>
            </a:extLst>
          </p:cNvPr>
          <p:cNvCxnSpPr/>
          <p:nvPr/>
        </p:nvCxnSpPr>
        <p:spPr>
          <a:xfrm>
            <a:off x="4959964" y="3779841"/>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12F5D0-30BF-8CD6-65DD-4B28C1945650}"/>
              </a:ext>
            </a:extLst>
          </p:cNvPr>
          <p:cNvCxnSpPr/>
          <p:nvPr/>
        </p:nvCxnSpPr>
        <p:spPr>
          <a:xfrm>
            <a:off x="7775024" y="3797613"/>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47C03AA-3E01-7C28-339C-C96D9DA856A8}"/>
              </a:ext>
            </a:extLst>
          </p:cNvPr>
          <p:cNvSpPr txBox="1"/>
          <p:nvPr/>
        </p:nvSpPr>
        <p:spPr>
          <a:xfrm>
            <a:off x="1682572"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17" name="TextBox 16">
            <a:extLst>
              <a:ext uri="{FF2B5EF4-FFF2-40B4-BE49-F238E27FC236}">
                <a16:creationId xmlns:a16="http://schemas.microsoft.com/office/drawing/2014/main" id="{968AD69D-C809-AF86-EBA8-3F140ECA7E9E}"/>
              </a:ext>
            </a:extLst>
          </p:cNvPr>
          <p:cNvSpPr txBox="1"/>
          <p:nvPr/>
        </p:nvSpPr>
        <p:spPr>
          <a:xfrm>
            <a:off x="4534532"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18" name="TextBox 17">
            <a:extLst>
              <a:ext uri="{FF2B5EF4-FFF2-40B4-BE49-F238E27FC236}">
                <a16:creationId xmlns:a16="http://schemas.microsoft.com/office/drawing/2014/main" id="{29FA1A8B-A3B0-8B51-99F9-E3CAB909F97C}"/>
              </a:ext>
            </a:extLst>
          </p:cNvPr>
          <p:cNvSpPr txBox="1"/>
          <p:nvPr/>
        </p:nvSpPr>
        <p:spPr>
          <a:xfrm>
            <a:off x="7364618" y="5070091"/>
            <a:ext cx="486271" cy="369332"/>
          </a:xfrm>
          <a:prstGeom prst="rect">
            <a:avLst/>
          </a:prstGeom>
          <a:noFill/>
        </p:spPr>
        <p:txBody>
          <a:bodyPr wrap="square" rtlCol="0">
            <a:spAutoFit/>
          </a:bodyPr>
          <a:lstStyle/>
          <a:p>
            <a:r>
              <a:rPr lang="en-IN" dirty="0">
                <a:latin typeface="Georgia" panose="02040502050405020303" pitchFamily="18" charset="0"/>
              </a:rPr>
              <a:t>IP</a:t>
            </a:r>
          </a:p>
        </p:txBody>
      </p:sp>
      <p:sp>
        <p:nvSpPr>
          <p:cNvPr id="19" name="TextBox 18">
            <a:extLst>
              <a:ext uri="{FF2B5EF4-FFF2-40B4-BE49-F238E27FC236}">
                <a16:creationId xmlns:a16="http://schemas.microsoft.com/office/drawing/2014/main" id="{B1A440BF-199B-4CBE-DB45-0B46B47E0994}"/>
              </a:ext>
            </a:extLst>
          </p:cNvPr>
          <p:cNvSpPr txBox="1"/>
          <p:nvPr/>
        </p:nvSpPr>
        <p:spPr>
          <a:xfrm>
            <a:off x="10186526" y="5098809"/>
            <a:ext cx="486271" cy="369332"/>
          </a:xfrm>
          <a:prstGeom prst="rect">
            <a:avLst/>
          </a:prstGeom>
          <a:noFill/>
        </p:spPr>
        <p:txBody>
          <a:bodyPr wrap="square" rtlCol="0">
            <a:spAutoFit/>
          </a:bodyPr>
          <a:lstStyle/>
          <a:p>
            <a:r>
              <a:rPr lang="en-IN" dirty="0">
                <a:latin typeface="Georgia" panose="02040502050405020303" pitchFamily="18" charset="0"/>
              </a:rPr>
              <a:t>IP</a:t>
            </a:r>
          </a:p>
        </p:txBody>
      </p:sp>
      <p:cxnSp>
        <p:nvCxnSpPr>
          <p:cNvPr id="20" name="Straight Arrow Connector 19">
            <a:extLst>
              <a:ext uri="{FF2B5EF4-FFF2-40B4-BE49-F238E27FC236}">
                <a16:creationId xmlns:a16="http://schemas.microsoft.com/office/drawing/2014/main" id="{747B13E7-92E1-BDB7-9ADD-9FF5443B7204}"/>
              </a:ext>
            </a:extLst>
          </p:cNvPr>
          <p:cNvCxnSpPr>
            <a:stCxn id="16" idx="3"/>
            <a:endCxn id="17" idx="1"/>
          </p:cNvCxnSpPr>
          <p:nvPr/>
        </p:nvCxnSpPr>
        <p:spPr>
          <a:xfrm>
            <a:off x="2168843" y="5254757"/>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E086B1-06FB-802F-66C6-AB0C9C186CA5}"/>
              </a:ext>
            </a:extLst>
          </p:cNvPr>
          <p:cNvCxnSpPr/>
          <p:nvPr/>
        </p:nvCxnSpPr>
        <p:spPr>
          <a:xfrm>
            <a:off x="5020803" y="5254757"/>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4A1E7BA-4613-C3EB-995A-D2C72877E32E}"/>
              </a:ext>
            </a:extLst>
          </p:cNvPr>
          <p:cNvCxnSpPr/>
          <p:nvPr/>
        </p:nvCxnSpPr>
        <p:spPr>
          <a:xfrm>
            <a:off x="7835863" y="5272529"/>
            <a:ext cx="23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7B9D34-C53E-1179-41CF-E3163F05FB06}"/>
              </a:ext>
            </a:extLst>
          </p:cNvPr>
          <p:cNvCxnSpPr>
            <a:cxnSpLocks/>
            <a:stCxn id="16" idx="3"/>
            <a:endCxn id="10" idx="1"/>
          </p:cNvCxnSpPr>
          <p:nvPr/>
        </p:nvCxnSpPr>
        <p:spPr>
          <a:xfrm flipV="1">
            <a:off x="2168843" y="3779841"/>
            <a:ext cx="2304850"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87359E-2E3F-4219-512F-CAFDEF84466A}"/>
              </a:ext>
            </a:extLst>
          </p:cNvPr>
          <p:cNvCxnSpPr>
            <a:cxnSpLocks/>
            <a:endCxn id="11" idx="1"/>
          </p:cNvCxnSpPr>
          <p:nvPr/>
        </p:nvCxnSpPr>
        <p:spPr>
          <a:xfrm flipV="1">
            <a:off x="5020803" y="3779841"/>
            <a:ext cx="2282976" cy="143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2C431DB-9A99-A600-0CB6-61298034E66E}"/>
              </a:ext>
            </a:extLst>
          </p:cNvPr>
          <p:cNvCxnSpPr>
            <a:cxnSpLocks/>
          </p:cNvCxnSpPr>
          <p:nvPr/>
        </p:nvCxnSpPr>
        <p:spPr>
          <a:xfrm flipV="1">
            <a:off x="7835863" y="3807039"/>
            <a:ext cx="2304850"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0BBD8CA-BA23-2551-D4C6-C2EE3921923D}"/>
              </a:ext>
            </a:extLst>
          </p:cNvPr>
          <p:cNvCxnSpPr>
            <a:cxnSpLocks/>
            <a:stCxn id="9" idx="3"/>
            <a:endCxn id="17" idx="1"/>
          </p:cNvCxnSpPr>
          <p:nvPr/>
        </p:nvCxnSpPr>
        <p:spPr>
          <a:xfrm>
            <a:off x="2108004" y="3779841"/>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19D3073-68D9-DBCB-21F0-492A824C5003}"/>
              </a:ext>
            </a:extLst>
          </p:cNvPr>
          <p:cNvCxnSpPr>
            <a:cxnSpLocks/>
          </p:cNvCxnSpPr>
          <p:nvPr/>
        </p:nvCxnSpPr>
        <p:spPr>
          <a:xfrm>
            <a:off x="4959964" y="3796587"/>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EB32B11-0102-521C-3C53-2AA792D7CFCB}"/>
              </a:ext>
            </a:extLst>
          </p:cNvPr>
          <p:cNvCxnSpPr>
            <a:cxnSpLocks/>
          </p:cNvCxnSpPr>
          <p:nvPr/>
        </p:nvCxnSpPr>
        <p:spPr>
          <a:xfrm>
            <a:off x="7775024" y="3796587"/>
            <a:ext cx="2426528" cy="147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99398EC-1E14-7080-1F55-0E0E41F50FD7}"/>
              </a:ext>
            </a:extLst>
          </p:cNvPr>
          <p:cNvSpPr txBox="1"/>
          <p:nvPr/>
        </p:nvSpPr>
        <p:spPr>
          <a:xfrm>
            <a:off x="2971925" y="2618220"/>
            <a:ext cx="637845" cy="369332"/>
          </a:xfrm>
          <a:prstGeom prst="rect">
            <a:avLst/>
          </a:prstGeom>
          <a:noFill/>
        </p:spPr>
        <p:txBody>
          <a:bodyPr wrap="square" rtlCol="0">
            <a:spAutoFit/>
          </a:bodyPr>
          <a:lstStyle/>
          <a:p>
            <a:r>
              <a:rPr lang="en-IN" dirty="0">
                <a:solidFill>
                  <a:schemeClr val="accent2"/>
                </a:solidFill>
                <a:latin typeface="Georgia" panose="02040502050405020303" pitchFamily="18" charset="0"/>
              </a:rPr>
              <a:t>Lem</a:t>
            </a:r>
          </a:p>
        </p:txBody>
      </p:sp>
      <p:sp>
        <p:nvSpPr>
          <p:cNvPr id="30" name="TextBox 29">
            <a:extLst>
              <a:ext uri="{FF2B5EF4-FFF2-40B4-BE49-F238E27FC236}">
                <a16:creationId xmlns:a16="http://schemas.microsoft.com/office/drawing/2014/main" id="{4123C5A1-75F4-EA75-6C16-62643E649E81}"/>
              </a:ext>
            </a:extLst>
          </p:cNvPr>
          <p:cNvSpPr txBox="1"/>
          <p:nvPr/>
        </p:nvSpPr>
        <p:spPr>
          <a:xfrm>
            <a:off x="5982705" y="2618478"/>
            <a:ext cx="724243" cy="369332"/>
          </a:xfrm>
          <a:prstGeom prst="rect">
            <a:avLst/>
          </a:prstGeom>
          <a:noFill/>
        </p:spPr>
        <p:txBody>
          <a:bodyPr wrap="square" rtlCol="0">
            <a:spAutoFit/>
          </a:bodyPr>
          <a:lstStyle/>
          <a:p>
            <a:r>
              <a:rPr lang="en-IN" dirty="0" err="1">
                <a:solidFill>
                  <a:schemeClr val="accent2"/>
                </a:solidFill>
                <a:latin typeface="Georgia" panose="02040502050405020303" pitchFamily="18" charset="0"/>
              </a:rPr>
              <a:t>Ice-t</a:t>
            </a:r>
            <a:endParaRPr lang="en-IN" dirty="0">
              <a:solidFill>
                <a:schemeClr val="accent2"/>
              </a:solidFill>
              <a:latin typeface="Georgia" panose="02040502050405020303" pitchFamily="18" charset="0"/>
            </a:endParaRPr>
          </a:p>
        </p:txBody>
      </p:sp>
      <p:sp>
        <p:nvSpPr>
          <p:cNvPr id="31" name="TextBox 30">
            <a:extLst>
              <a:ext uri="{FF2B5EF4-FFF2-40B4-BE49-F238E27FC236}">
                <a16:creationId xmlns:a16="http://schemas.microsoft.com/office/drawing/2014/main" id="{39FFD3F6-1E9A-9A82-D257-A06D3C29FA52}"/>
              </a:ext>
            </a:extLst>
          </p:cNvPr>
          <p:cNvSpPr txBox="1"/>
          <p:nvPr/>
        </p:nvSpPr>
        <p:spPr>
          <a:xfrm>
            <a:off x="8957868" y="2620641"/>
            <a:ext cx="637845" cy="369332"/>
          </a:xfrm>
          <a:prstGeom prst="rect">
            <a:avLst/>
          </a:prstGeom>
          <a:noFill/>
        </p:spPr>
        <p:txBody>
          <a:bodyPr wrap="square" rtlCol="0">
            <a:spAutoFit/>
          </a:bodyPr>
          <a:lstStyle/>
          <a:p>
            <a:r>
              <a:rPr lang="en-IN" dirty="0">
                <a:solidFill>
                  <a:schemeClr val="accent2"/>
                </a:solidFill>
                <a:latin typeface="Georgia" panose="02040502050405020303" pitchFamily="18" charset="0"/>
              </a:rPr>
              <a:t>Cola</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307C962-8125-E62F-3752-26DCB8ECCCE2}"/>
                  </a:ext>
                </a:extLst>
              </p:cNvPr>
              <p:cNvSpPr txBox="1"/>
              <p:nvPr/>
            </p:nvSpPr>
            <p:spPr>
              <a:xfrm rot="18978866">
                <a:off x="1190177" y="5678194"/>
                <a:ext cx="132836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𝟏</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oMath>
                  </m:oMathPara>
                </a14:m>
                <a:endParaRPr lang="en-IN" b="1" dirty="0">
                  <a:solidFill>
                    <a:srgbClr val="00B050"/>
                  </a:solidFill>
                </a:endParaRPr>
              </a:p>
            </p:txBody>
          </p:sp>
        </mc:Choice>
        <mc:Fallback xmlns="">
          <p:sp>
            <p:nvSpPr>
              <p:cNvPr id="32" name="TextBox 31">
                <a:extLst>
                  <a:ext uri="{FF2B5EF4-FFF2-40B4-BE49-F238E27FC236}">
                    <a16:creationId xmlns:a16="http://schemas.microsoft.com/office/drawing/2014/main" id="{F307C962-8125-E62F-3752-26DCB8ECCCE2}"/>
                  </a:ext>
                </a:extLst>
              </p:cNvPr>
              <p:cNvSpPr txBox="1">
                <a:spLocks noRot="1" noChangeAspect="1" noMove="1" noResize="1" noEditPoints="1" noAdjustHandles="1" noChangeArrowheads="1" noChangeShapeType="1" noTextEdit="1"/>
              </p:cNvSpPr>
              <p:nvPr/>
            </p:nvSpPr>
            <p:spPr>
              <a:xfrm rot="18978866">
                <a:off x="1190177" y="5678194"/>
                <a:ext cx="1328365"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C5BBC58-B13D-58DB-9497-BD9DA2CF241E}"/>
                  </a:ext>
                </a:extLst>
              </p:cNvPr>
              <p:cNvSpPr txBox="1"/>
              <p:nvPr/>
            </p:nvSpPr>
            <p:spPr>
              <a:xfrm rot="18795370">
                <a:off x="4348907" y="2450470"/>
                <a:ext cx="2688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𝟐</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𝒎𝒂𝒙</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𝟐𝟏</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oMath>
                  </m:oMathPara>
                </a14:m>
                <a:endParaRPr lang="en-IN" b="1" dirty="0">
                  <a:solidFill>
                    <a:srgbClr val="00B050"/>
                  </a:solidFill>
                </a:endParaRPr>
              </a:p>
            </p:txBody>
          </p:sp>
        </mc:Choice>
        <mc:Fallback xmlns="">
          <p:sp>
            <p:nvSpPr>
              <p:cNvPr id="33" name="TextBox 32">
                <a:extLst>
                  <a:ext uri="{FF2B5EF4-FFF2-40B4-BE49-F238E27FC236}">
                    <a16:creationId xmlns:a16="http://schemas.microsoft.com/office/drawing/2014/main" id="{BC5BBC58-B13D-58DB-9497-BD9DA2CF241E}"/>
                  </a:ext>
                </a:extLst>
              </p:cNvPr>
              <p:cNvSpPr txBox="1">
                <a:spLocks noRot="1" noChangeAspect="1" noMove="1" noResize="1" noEditPoints="1" noAdjustHandles="1" noChangeArrowheads="1" noChangeShapeType="1" noTextEdit="1"/>
              </p:cNvSpPr>
              <p:nvPr/>
            </p:nvSpPr>
            <p:spPr>
              <a:xfrm rot="18795370">
                <a:off x="4348907" y="2450470"/>
                <a:ext cx="2688052"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7A4AC03-39D2-61B8-5716-88C0C8A3B4CA}"/>
                  </a:ext>
                </a:extLst>
              </p:cNvPr>
              <p:cNvSpPr txBox="1"/>
              <p:nvPr/>
            </p:nvSpPr>
            <p:spPr>
              <a:xfrm rot="18519394">
                <a:off x="6915681" y="2196577"/>
                <a:ext cx="362084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𝟑</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𝒎𝒂𝒙</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𝟎𝟏𝟒𝟕</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𝟎𝟑𝟏𝟓</m:t>
                      </m:r>
                      <m:r>
                        <a:rPr lang="en-IN" sz="1800" b="1" i="1" dirty="0" smtClean="0">
                          <a:solidFill>
                            <a:srgbClr val="00B050"/>
                          </a:solidFill>
                          <a:latin typeface="Cambria Math" panose="02040503050406030204" pitchFamily="18" charset="0"/>
                          <a:ea typeface="Cambria Math" panose="02040503050406030204" pitchFamily="18" charset="0"/>
                        </a:rPr>
                        <m:t>)</m:t>
                      </m:r>
                    </m:oMath>
                  </m:oMathPara>
                </a14:m>
                <a:endParaRPr lang="en-IN" b="1" dirty="0">
                  <a:solidFill>
                    <a:srgbClr val="00B050"/>
                  </a:solidFill>
                </a:endParaRPr>
              </a:p>
            </p:txBody>
          </p:sp>
        </mc:Choice>
        <mc:Fallback xmlns="">
          <p:sp>
            <p:nvSpPr>
              <p:cNvPr id="34" name="TextBox 33">
                <a:extLst>
                  <a:ext uri="{FF2B5EF4-FFF2-40B4-BE49-F238E27FC236}">
                    <a16:creationId xmlns:a16="http://schemas.microsoft.com/office/drawing/2014/main" id="{27A4AC03-39D2-61B8-5716-88C0C8A3B4CA}"/>
                  </a:ext>
                </a:extLst>
              </p:cNvPr>
              <p:cNvSpPr txBox="1">
                <a:spLocks noRot="1" noChangeAspect="1" noMove="1" noResize="1" noEditPoints="1" noAdjustHandles="1" noChangeArrowheads="1" noChangeShapeType="1" noTextEdit="1"/>
              </p:cNvSpPr>
              <p:nvPr/>
            </p:nvSpPr>
            <p:spPr>
              <a:xfrm rot="18519394">
                <a:off x="6915681" y="2196577"/>
                <a:ext cx="3620845"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D8D469-66AD-DD51-6299-375E668F167E}"/>
                  </a:ext>
                </a:extLst>
              </p:cNvPr>
              <p:cNvSpPr txBox="1"/>
              <p:nvPr/>
            </p:nvSpPr>
            <p:spPr>
              <a:xfrm rot="18359599">
                <a:off x="9171579" y="2080591"/>
                <a:ext cx="387814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sz="1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𝟒</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𝒎𝒂𝒙</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0" dirty="0" smtClean="0">
                          <a:solidFill>
                            <a:srgbClr val="00B050"/>
                          </a:solidFill>
                          <a:latin typeface="Cambria Math" panose="02040503050406030204" pitchFamily="18" charset="0"/>
                          <a:ea typeface="Cambria Math" panose="02040503050406030204" pitchFamily="18" charset="0"/>
                        </a:rPr>
                        <m:t>𝟏𝟑𝟐𝟑</m:t>
                      </m:r>
                      <m:r>
                        <a:rPr lang="en-IN" sz="1800" b="1" i="0" dirty="0" smtClean="0">
                          <a:solidFill>
                            <a:srgbClr val="00B050"/>
                          </a:solidFill>
                          <a:latin typeface="Cambria Math" panose="02040503050406030204" pitchFamily="18" charset="0"/>
                          <a:ea typeface="Cambria Math" panose="02040503050406030204" pitchFamily="18" charset="0"/>
                        </a:rPr>
                        <m:t>,</m:t>
                      </m:r>
                      <m:r>
                        <a:rPr lang="en-IN" sz="1800" b="1" i="0" dirty="0" smtClean="0">
                          <a:solidFill>
                            <a:srgbClr val="00B050"/>
                          </a:solidFill>
                          <a:latin typeface="Cambria Math" panose="02040503050406030204" pitchFamily="18" charset="0"/>
                          <a:ea typeface="Cambria Math" panose="02040503050406030204" pitchFamily="18" charset="0"/>
                        </a:rPr>
                        <m:t>𝟎</m:t>
                      </m:r>
                      <m:r>
                        <a:rPr lang="en-IN" sz="1800" b="1" i="0" dirty="0" smtClean="0">
                          <a:solidFill>
                            <a:srgbClr val="00B050"/>
                          </a:solidFill>
                          <a:latin typeface="Cambria Math" panose="02040503050406030204" pitchFamily="18" charset="0"/>
                          <a:ea typeface="Cambria Math" panose="02040503050406030204" pitchFamily="18" charset="0"/>
                        </a:rPr>
                        <m:t>.</m:t>
                      </m:r>
                      <m:r>
                        <a:rPr lang="en-IN" sz="1800" b="1" i="0" dirty="0" smtClean="0">
                          <a:solidFill>
                            <a:srgbClr val="00B050"/>
                          </a:solidFill>
                          <a:latin typeface="Cambria Math" panose="02040503050406030204" pitchFamily="18" charset="0"/>
                          <a:ea typeface="Cambria Math" panose="02040503050406030204" pitchFamily="18" charset="0"/>
                        </a:rPr>
                        <m:t>𝟎𝟎𝟏𝟓𝟕</m:t>
                      </m:r>
                      <m:r>
                        <a:rPr lang="en-IN" sz="1800" b="1" i="0" dirty="0" smtClean="0">
                          <a:solidFill>
                            <a:srgbClr val="00B050"/>
                          </a:solidFill>
                          <a:latin typeface="Cambria Math" panose="02040503050406030204" pitchFamily="18" charset="0"/>
                          <a:ea typeface="Cambria Math" panose="02040503050406030204" pitchFamily="18" charset="0"/>
                        </a:rPr>
                        <m:t>)</m:t>
                      </m:r>
                    </m:oMath>
                  </m:oMathPara>
                </a14:m>
                <a:endParaRPr lang="en-IN" b="1" dirty="0">
                  <a:solidFill>
                    <a:srgbClr val="00B050"/>
                  </a:solidFill>
                </a:endParaRPr>
              </a:p>
            </p:txBody>
          </p:sp>
        </mc:Choice>
        <mc:Fallback xmlns="">
          <p:sp>
            <p:nvSpPr>
              <p:cNvPr id="35" name="TextBox 34">
                <a:extLst>
                  <a:ext uri="{FF2B5EF4-FFF2-40B4-BE49-F238E27FC236}">
                    <a16:creationId xmlns:a16="http://schemas.microsoft.com/office/drawing/2014/main" id="{3DD8D469-66AD-DD51-6299-375E668F167E}"/>
                  </a:ext>
                </a:extLst>
              </p:cNvPr>
              <p:cNvSpPr txBox="1">
                <a:spLocks noRot="1" noChangeAspect="1" noMove="1" noResize="1" noEditPoints="1" noAdjustHandles="1" noChangeArrowheads="1" noChangeShapeType="1" noTextEdit="1"/>
              </p:cNvSpPr>
              <p:nvPr/>
            </p:nvSpPr>
            <p:spPr>
              <a:xfrm rot="18359599">
                <a:off x="9171579" y="2080591"/>
                <a:ext cx="3878145" cy="369332"/>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FD7C6AB-6630-225B-1E3A-14FF5519A36C}"/>
                  </a:ext>
                </a:extLst>
              </p:cNvPr>
              <p:cNvSpPr txBox="1"/>
              <p:nvPr/>
            </p:nvSpPr>
            <p:spPr>
              <a:xfrm rot="19944600">
                <a:off x="2534907" y="5759451"/>
                <a:ext cx="277005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𝟐</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𝒎𝒂𝒙</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𝟎𝟗</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oMath>
                  </m:oMathPara>
                </a14:m>
                <a:endParaRPr lang="en-IN" b="1" dirty="0">
                  <a:solidFill>
                    <a:srgbClr val="00B050"/>
                  </a:solidFill>
                </a:endParaRPr>
              </a:p>
            </p:txBody>
          </p:sp>
        </mc:Choice>
        <mc:Fallback xmlns="">
          <p:sp>
            <p:nvSpPr>
              <p:cNvPr id="36" name="TextBox 35">
                <a:extLst>
                  <a:ext uri="{FF2B5EF4-FFF2-40B4-BE49-F238E27FC236}">
                    <a16:creationId xmlns:a16="http://schemas.microsoft.com/office/drawing/2014/main" id="{4FD7C6AB-6630-225B-1E3A-14FF5519A36C}"/>
                  </a:ext>
                </a:extLst>
              </p:cNvPr>
              <p:cNvSpPr txBox="1">
                <a:spLocks noRot="1" noChangeAspect="1" noMove="1" noResize="1" noEditPoints="1" noAdjustHandles="1" noChangeArrowheads="1" noChangeShapeType="1" noTextEdit="1"/>
              </p:cNvSpPr>
              <p:nvPr/>
            </p:nvSpPr>
            <p:spPr>
              <a:xfrm rot="19944600">
                <a:off x="2534907" y="5759451"/>
                <a:ext cx="2770051" cy="369332"/>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0C08F0D-766F-4C5E-AA84-0ADF066D7FB3}"/>
                  </a:ext>
                </a:extLst>
              </p:cNvPr>
              <p:cNvSpPr txBox="1"/>
              <p:nvPr/>
            </p:nvSpPr>
            <p:spPr>
              <a:xfrm rot="20149279">
                <a:off x="4591956" y="5823904"/>
                <a:ext cx="379889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𝟑</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𝒎𝒂𝒙</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0" dirty="0" smtClean="0">
                          <a:solidFill>
                            <a:srgbClr val="00B050"/>
                          </a:solidFill>
                          <a:latin typeface="Cambria Math" panose="02040503050406030204" pitchFamily="18" charset="0"/>
                          <a:ea typeface="Cambria Math" panose="02040503050406030204" pitchFamily="18" charset="0"/>
                        </a:rPr>
                        <m:t>𝟎𝟔𝟑</m:t>
                      </m:r>
                      <m:r>
                        <a:rPr lang="en-IN" sz="1800" b="1" i="0" dirty="0" smtClean="0">
                          <a:solidFill>
                            <a:srgbClr val="00B050"/>
                          </a:solidFill>
                          <a:latin typeface="Cambria Math" panose="02040503050406030204" pitchFamily="18" charset="0"/>
                          <a:ea typeface="Cambria Math" panose="02040503050406030204" pitchFamily="18" charset="0"/>
                        </a:rPr>
                        <m:t>,</m:t>
                      </m:r>
                      <m:r>
                        <a:rPr lang="en-IN" sz="1800" b="1" i="0" dirty="0" smtClean="0">
                          <a:solidFill>
                            <a:srgbClr val="00B050"/>
                          </a:solidFill>
                          <a:latin typeface="Cambria Math" panose="02040503050406030204" pitchFamily="18" charset="0"/>
                          <a:ea typeface="Cambria Math" panose="02040503050406030204" pitchFamily="18" charset="0"/>
                        </a:rPr>
                        <m:t>𝟎</m:t>
                      </m:r>
                      <m:r>
                        <a:rPr lang="en-IN" sz="1800" b="1" i="0" dirty="0" smtClean="0">
                          <a:solidFill>
                            <a:srgbClr val="00B050"/>
                          </a:solidFill>
                          <a:latin typeface="Cambria Math" panose="02040503050406030204" pitchFamily="18" charset="0"/>
                          <a:ea typeface="Cambria Math" panose="02040503050406030204" pitchFamily="18" charset="0"/>
                        </a:rPr>
                        <m:t>.</m:t>
                      </m:r>
                      <m:r>
                        <a:rPr lang="en-IN" sz="1800" b="1" i="0" dirty="0" smtClean="0">
                          <a:solidFill>
                            <a:srgbClr val="00B050"/>
                          </a:solidFill>
                          <a:latin typeface="Cambria Math" panose="02040503050406030204" pitchFamily="18" charset="0"/>
                          <a:ea typeface="Cambria Math" panose="02040503050406030204" pitchFamily="18" charset="0"/>
                        </a:rPr>
                        <m:t>𝟎𝟑𝟏𝟓</m:t>
                      </m:r>
                      <m:r>
                        <a:rPr lang="en-IN" sz="1800" b="1" i="0" dirty="0" smtClean="0">
                          <a:solidFill>
                            <a:srgbClr val="00B050"/>
                          </a:solidFill>
                          <a:latin typeface="Cambria Math" panose="02040503050406030204" pitchFamily="18" charset="0"/>
                          <a:ea typeface="Cambria Math" panose="02040503050406030204" pitchFamily="18" charset="0"/>
                        </a:rPr>
                        <m:t>)</m:t>
                      </m:r>
                    </m:oMath>
                  </m:oMathPara>
                </a14:m>
                <a:endParaRPr lang="en-IN" b="1" dirty="0">
                  <a:solidFill>
                    <a:srgbClr val="00B050"/>
                  </a:solidFill>
                </a:endParaRPr>
              </a:p>
            </p:txBody>
          </p:sp>
        </mc:Choice>
        <mc:Fallback xmlns="">
          <p:sp>
            <p:nvSpPr>
              <p:cNvPr id="37" name="TextBox 36">
                <a:extLst>
                  <a:ext uri="{FF2B5EF4-FFF2-40B4-BE49-F238E27FC236}">
                    <a16:creationId xmlns:a16="http://schemas.microsoft.com/office/drawing/2014/main" id="{90C08F0D-766F-4C5E-AA84-0ADF066D7FB3}"/>
                  </a:ext>
                </a:extLst>
              </p:cNvPr>
              <p:cNvSpPr txBox="1">
                <a:spLocks noRot="1" noChangeAspect="1" noMove="1" noResize="1" noEditPoints="1" noAdjustHandles="1" noChangeArrowheads="1" noChangeShapeType="1" noTextEdit="1"/>
              </p:cNvSpPr>
              <p:nvPr/>
            </p:nvSpPr>
            <p:spPr>
              <a:xfrm rot="20149279">
                <a:off x="4591956" y="5823904"/>
                <a:ext cx="3798895" cy="369332"/>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BA990C-2382-7E0C-99D6-AC7DDAF2E708}"/>
                  </a:ext>
                </a:extLst>
              </p:cNvPr>
              <p:cNvSpPr txBox="1"/>
              <p:nvPr/>
            </p:nvSpPr>
            <p:spPr>
              <a:xfrm rot="19944600">
                <a:off x="7725160" y="5759452"/>
                <a:ext cx="392381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sz="1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B050"/>
                              </a:solidFill>
                              <a:latin typeface="Cambria Math" panose="02040503050406030204" pitchFamily="18" charset="0"/>
                              <a:ea typeface="Cambria Math" panose="02040503050406030204" pitchFamily="18" charset="0"/>
                            </a:rPr>
                          </m:ctrlPr>
                        </m:dPr>
                        <m:e>
                          <m:r>
                            <a:rPr lang="en-IN" sz="1800" b="1" i="1" dirty="0" smtClean="0">
                              <a:solidFill>
                                <a:srgbClr val="00B050"/>
                              </a:solidFill>
                              <a:latin typeface="Cambria Math" panose="02040503050406030204" pitchFamily="18" charset="0"/>
                              <a:ea typeface="Cambria Math" panose="02040503050406030204" pitchFamily="18" charset="0"/>
                            </a:rPr>
                            <m:t>𝟒</m:t>
                          </m:r>
                        </m:e>
                      </m:d>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𝒎𝒂𝒙</m:t>
                      </m:r>
                      <m:r>
                        <a:rPr lang="en-IN" sz="1800" b="1" i="1" dirty="0" smtClean="0">
                          <a:solidFill>
                            <a:srgbClr val="00B050"/>
                          </a:solidFill>
                          <a:latin typeface="Cambria Math" panose="02040503050406030204" pitchFamily="18" charset="0"/>
                          <a:ea typeface="Cambria Math" panose="02040503050406030204" pitchFamily="18" charset="0"/>
                        </a:rPr>
                        <m:t>(</m:t>
                      </m:r>
                      <m:r>
                        <a:rPr lang="en-IN" b="1" i="1" dirty="0">
                          <a:solidFill>
                            <a:srgbClr val="00B050"/>
                          </a:solidFill>
                          <a:latin typeface="Cambria Math" panose="02040503050406030204" pitchFamily="18" charset="0"/>
                          <a:ea typeface="Cambria Math" panose="02040503050406030204" pitchFamily="18" charset="0"/>
                        </a:rPr>
                        <m:t>𝟎</m:t>
                      </m:r>
                      <m:r>
                        <a:rPr lang="en-IN" b="1" i="1" dirty="0">
                          <a:solidFill>
                            <a:srgbClr val="00B050"/>
                          </a:solidFill>
                          <a:latin typeface="Cambria Math" panose="02040503050406030204" pitchFamily="18" charset="0"/>
                          <a:ea typeface="Cambria Math" panose="02040503050406030204" pitchFamily="18" charset="0"/>
                        </a:rPr>
                        <m:t>.</m:t>
                      </m:r>
                      <m:r>
                        <a:rPr lang="en-IN" b="1" i="1" dirty="0">
                          <a:solidFill>
                            <a:srgbClr val="00B050"/>
                          </a:solidFill>
                          <a:latin typeface="Cambria Math" panose="02040503050406030204" pitchFamily="18" charset="0"/>
                          <a:ea typeface="Cambria Math" panose="02040503050406030204" pitchFamily="18" charset="0"/>
                        </a:rPr>
                        <m:t>𝟎𝟎𝟓𝟔𝟕</m:t>
                      </m:r>
                      <m:r>
                        <a:rPr lang="en-IN"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𝟎𝟎𝟏𝟓𝟕𝟓</m:t>
                      </m:r>
                      <m:r>
                        <a:rPr lang="en-IN" sz="1800" b="1" i="1" dirty="0" smtClean="0">
                          <a:solidFill>
                            <a:srgbClr val="00B050"/>
                          </a:solidFill>
                          <a:latin typeface="Cambria Math" panose="02040503050406030204" pitchFamily="18" charset="0"/>
                          <a:ea typeface="Cambria Math" panose="02040503050406030204" pitchFamily="18" charset="0"/>
                        </a:rPr>
                        <m:t>)</m:t>
                      </m:r>
                    </m:oMath>
                  </m:oMathPara>
                </a14:m>
                <a:endParaRPr lang="en-IN" b="1" dirty="0">
                  <a:solidFill>
                    <a:srgbClr val="00B050"/>
                  </a:solidFill>
                </a:endParaRPr>
              </a:p>
            </p:txBody>
          </p:sp>
        </mc:Choice>
        <mc:Fallback xmlns="">
          <p:sp>
            <p:nvSpPr>
              <p:cNvPr id="38" name="TextBox 37">
                <a:extLst>
                  <a:ext uri="{FF2B5EF4-FFF2-40B4-BE49-F238E27FC236}">
                    <a16:creationId xmlns:a16="http://schemas.microsoft.com/office/drawing/2014/main" id="{9CBA990C-2382-7E0C-99D6-AC7DDAF2E708}"/>
                  </a:ext>
                </a:extLst>
              </p:cNvPr>
              <p:cNvSpPr txBox="1">
                <a:spLocks noRot="1" noChangeAspect="1" noMove="1" noResize="1" noEditPoints="1" noAdjustHandles="1" noChangeArrowheads="1" noChangeShapeType="1" noTextEdit="1"/>
              </p:cNvSpPr>
              <p:nvPr/>
            </p:nvSpPr>
            <p:spPr>
              <a:xfrm rot="19944600">
                <a:off x="7725160" y="5759452"/>
                <a:ext cx="3923817" cy="369332"/>
              </a:xfrm>
              <a:prstGeom prst="rect">
                <a:avLst/>
              </a:prstGeom>
              <a:blipFill>
                <a:blip r:embed="rId12"/>
                <a:stretch>
                  <a:fillRect/>
                </a:stretch>
              </a:blipFill>
            </p:spPr>
            <p:txBody>
              <a:bodyPr/>
              <a:lstStyle/>
              <a:p>
                <a:r>
                  <a:rPr lang="en-IN">
                    <a:noFill/>
                  </a:rPr>
                  <a:t> </a:t>
                </a:r>
              </a:p>
            </p:txBody>
          </p:sp>
        </mc:Fallback>
      </mc:AlternateContent>
      <p:sp>
        <p:nvSpPr>
          <p:cNvPr id="39" name="Rectangle 38">
            <a:extLst>
              <a:ext uri="{FF2B5EF4-FFF2-40B4-BE49-F238E27FC236}">
                <a16:creationId xmlns:a16="http://schemas.microsoft.com/office/drawing/2014/main" id="{6C795054-1844-DD10-81B3-2EEB4903BAFC}"/>
              </a:ext>
            </a:extLst>
          </p:cNvPr>
          <p:cNvSpPr/>
          <p:nvPr/>
        </p:nvSpPr>
        <p:spPr>
          <a:xfrm rot="18908646">
            <a:off x="858493" y="3276388"/>
            <a:ext cx="1330487" cy="4021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1543D10B-28A9-0168-22D5-648B4C51D0D2}"/>
              </a:ext>
            </a:extLst>
          </p:cNvPr>
          <p:cNvSpPr/>
          <p:nvPr/>
        </p:nvSpPr>
        <p:spPr>
          <a:xfrm rot="19865037">
            <a:off x="1849838" y="3252941"/>
            <a:ext cx="1427759" cy="813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1D8C9FF2-7DE8-F21F-3DFA-771FC87C0DB4}"/>
              </a:ext>
            </a:extLst>
          </p:cNvPr>
          <p:cNvSpPr/>
          <p:nvPr/>
        </p:nvSpPr>
        <p:spPr>
          <a:xfrm>
            <a:off x="4492156" y="3628619"/>
            <a:ext cx="428843" cy="2871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4871E72-9831-702C-B15D-4B49CB8AEF47}"/>
                  </a:ext>
                </a:extLst>
              </p:cNvPr>
              <p:cNvSpPr txBox="1"/>
              <p:nvPr/>
            </p:nvSpPr>
            <p:spPr>
              <a:xfrm>
                <a:off x="2899732" y="3435580"/>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0.7</m:t>
                      </m:r>
                    </m:oMath>
                  </m:oMathPara>
                </a14:m>
                <a:endParaRPr lang="en-IN" dirty="0"/>
              </a:p>
            </p:txBody>
          </p:sp>
        </mc:Choice>
        <mc:Fallback xmlns="">
          <p:sp>
            <p:nvSpPr>
              <p:cNvPr id="42" name="TextBox 41">
                <a:extLst>
                  <a:ext uri="{FF2B5EF4-FFF2-40B4-BE49-F238E27FC236}">
                    <a16:creationId xmlns:a16="http://schemas.microsoft.com/office/drawing/2014/main" id="{D4871E72-9831-702C-B15D-4B49CB8AEF47}"/>
                  </a:ext>
                </a:extLst>
              </p:cNvPr>
              <p:cNvSpPr txBox="1">
                <a:spLocks noRot="1" noChangeAspect="1" noMove="1" noResize="1" noEditPoints="1" noAdjustHandles="1" noChangeArrowheads="1" noChangeShapeType="1" noTextEdit="1"/>
              </p:cNvSpPr>
              <p:nvPr/>
            </p:nvSpPr>
            <p:spPr>
              <a:xfrm>
                <a:off x="2899732" y="3435580"/>
                <a:ext cx="628774" cy="369332"/>
              </a:xfrm>
              <a:prstGeom prst="rect">
                <a:avLst/>
              </a:prstGeom>
              <a:blipFill>
                <a:blip r:embed="rId13"/>
                <a:stretch>
                  <a:fillRect l="-58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BDD612D-7558-B643-CB63-0DE9A17A5E06}"/>
                  </a:ext>
                </a:extLst>
              </p:cNvPr>
              <p:cNvSpPr txBox="1"/>
              <p:nvPr/>
            </p:nvSpPr>
            <p:spPr>
              <a:xfrm>
                <a:off x="2642441" y="3437978"/>
                <a:ext cx="239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Cambria Math" panose="02040503050406030204" pitchFamily="18" charset="0"/>
                        </a:rPr>
                        <m:t>1</m:t>
                      </m:r>
                    </m:oMath>
                  </m:oMathPara>
                </a14:m>
                <a:endParaRPr lang="en-IN" dirty="0"/>
              </a:p>
            </p:txBody>
          </p:sp>
        </mc:Choice>
        <mc:Fallback xmlns="">
          <p:sp>
            <p:nvSpPr>
              <p:cNvPr id="43" name="TextBox 42">
                <a:extLst>
                  <a:ext uri="{FF2B5EF4-FFF2-40B4-BE49-F238E27FC236}">
                    <a16:creationId xmlns:a16="http://schemas.microsoft.com/office/drawing/2014/main" id="{5BDD612D-7558-B643-CB63-0DE9A17A5E06}"/>
                  </a:ext>
                </a:extLst>
              </p:cNvPr>
              <p:cNvSpPr txBox="1">
                <a:spLocks noRot="1" noChangeAspect="1" noMove="1" noResize="1" noEditPoints="1" noAdjustHandles="1" noChangeArrowheads="1" noChangeShapeType="1" noTextEdit="1"/>
              </p:cNvSpPr>
              <p:nvPr/>
            </p:nvSpPr>
            <p:spPr>
              <a:xfrm>
                <a:off x="2642441" y="3437978"/>
                <a:ext cx="239109" cy="369332"/>
              </a:xfrm>
              <a:prstGeom prst="rect">
                <a:avLst/>
              </a:prstGeom>
              <a:blipFill>
                <a:blip r:embed="rId14"/>
                <a:stretch>
                  <a:fillRect r="-2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7B3DF26-1ABB-0216-61A1-73D1A904DDAD}"/>
                  </a:ext>
                </a:extLst>
              </p:cNvPr>
              <p:cNvSpPr txBox="1"/>
              <p:nvPr/>
            </p:nvSpPr>
            <p:spPr>
              <a:xfrm>
                <a:off x="3465372" y="3435580"/>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0.3</m:t>
                      </m:r>
                    </m:oMath>
                  </m:oMathPara>
                </a14:m>
                <a:endParaRPr lang="en-IN" dirty="0"/>
              </a:p>
            </p:txBody>
          </p:sp>
        </mc:Choice>
        <mc:Fallback xmlns="">
          <p:sp>
            <p:nvSpPr>
              <p:cNvPr id="44" name="TextBox 43">
                <a:extLst>
                  <a:ext uri="{FF2B5EF4-FFF2-40B4-BE49-F238E27FC236}">
                    <a16:creationId xmlns:a16="http://schemas.microsoft.com/office/drawing/2014/main" id="{C7B3DF26-1ABB-0216-61A1-73D1A904DDAD}"/>
                  </a:ext>
                </a:extLst>
              </p:cNvPr>
              <p:cNvSpPr txBox="1">
                <a:spLocks noRot="1" noChangeAspect="1" noMove="1" noResize="1" noEditPoints="1" noAdjustHandles="1" noChangeArrowheads="1" noChangeShapeType="1" noTextEdit="1"/>
              </p:cNvSpPr>
              <p:nvPr/>
            </p:nvSpPr>
            <p:spPr>
              <a:xfrm>
                <a:off x="3465372" y="3435580"/>
                <a:ext cx="628774" cy="369332"/>
              </a:xfrm>
              <a:prstGeom prst="rect">
                <a:avLst/>
              </a:prstGeom>
              <a:blipFill>
                <a:blip r:embed="rId15"/>
                <a:stretch>
                  <a:fillRect l="-57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2CCC49A-98DB-ED67-5DE5-AC3507C61187}"/>
                  </a:ext>
                </a:extLst>
              </p:cNvPr>
              <p:cNvSpPr txBox="1"/>
              <p:nvPr/>
            </p:nvSpPr>
            <p:spPr>
              <a:xfrm rot="19283117">
                <a:off x="2522886" y="4583152"/>
                <a:ext cx="239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0</m:t>
                      </m:r>
                    </m:oMath>
                  </m:oMathPara>
                </a14:m>
                <a:endParaRPr lang="en-IN" dirty="0"/>
              </a:p>
            </p:txBody>
          </p:sp>
        </mc:Choice>
        <mc:Fallback xmlns="">
          <p:sp>
            <p:nvSpPr>
              <p:cNvPr id="45" name="TextBox 44">
                <a:extLst>
                  <a:ext uri="{FF2B5EF4-FFF2-40B4-BE49-F238E27FC236}">
                    <a16:creationId xmlns:a16="http://schemas.microsoft.com/office/drawing/2014/main" id="{B2CCC49A-98DB-ED67-5DE5-AC3507C61187}"/>
                  </a:ext>
                </a:extLst>
              </p:cNvPr>
              <p:cNvSpPr txBox="1">
                <a:spLocks noRot="1" noChangeAspect="1" noMove="1" noResize="1" noEditPoints="1" noAdjustHandles="1" noChangeArrowheads="1" noChangeShapeType="1" noTextEdit="1"/>
              </p:cNvSpPr>
              <p:nvPr/>
            </p:nvSpPr>
            <p:spPr>
              <a:xfrm rot="19283117">
                <a:off x="2522886" y="4583152"/>
                <a:ext cx="239109" cy="369332"/>
              </a:xfrm>
              <a:prstGeom prst="rect">
                <a:avLst/>
              </a:prstGeom>
              <a:blipFill>
                <a:blip r:embed="rId16"/>
                <a:stretch>
                  <a:fillRect r="-7246"/>
                </a:stretch>
              </a:blipFill>
            </p:spPr>
            <p:txBody>
              <a:bodyPr/>
              <a:lstStyle/>
              <a:p>
                <a:r>
                  <a:rPr lang="en-IN">
                    <a:noFill/>
                  </a:rPr>
                  <a:t> </a:t>
                </a:r>
              </a:p>
            </p:txBody>
          </p:sp>
        </mc:Fallback>
      </mc:AlternateContent>
      <p:sp>
        <p:nvSpPr>
          <p:cNvPr id="46" name="Rectangle 45">
            <a:extLst>
              <a:ext uri="{FF2B5EF4-FFF2-40B4-BE49-F238E27FC236}">
                <a16:creationId xmlns:a16="http://schemas.microsoft.com/office/drawing/2014/main" id="{7176F512-1839-B72D-3F79-6934CB6FAEFB}"/>
              </a:ext>
            </a:extLst>
          </p:cNvPr>
          <p:cNvSpPr/>
          <p:nvPr/>
        </p:nvSpPr>
        <p:spPr>
          <a:xfrm rot="18908646">
            <a:off x="1128338" y="5681327"/>
            <a:ext cx="1330487" cy="4021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09B16196-648D-F225-9B77-5B8A6710209C}"/>
              </a:ext>
            </a:extLst>
          </p:cNvPr>
          <p:cNvSpPr/>
          <p:nvPr/>
        </p:nvSpPr>
        <p:spPr>
          <a:xfrm rot="19865037" flipV="1">
            <a:off x="1861972" y="4504737"/>
            <a:ext cx="2816052" cy="569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F08264-29B2-1D8D-41D3-F3810E2D09E9}"/>
                  </a:ext>
                </a:extLst>
              </p:cNvPr>
              <p:cNvSpPr txBox="1"/>
              <p:nvPr/>
            </p:nvSpPr>
            <p:spPr>
              <a:xfrm rot="19677443">
                <a:off x="2731236" y="4338567"/>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oMath>
                  </m:oMathPara>
                </a14:m>
                <a:endParaRPr lang="en-IN" dirty="0"/>
              </a:p>
            </p:txBody>
          </p:sp>
        </mc:Choice>
        <mc:Fallback xmlns="">
          <p:sp>
            <p:nvSpPr>
              <p:cNvPr id="48" name="TextBox 47">
                <a:extLst>
                  <a:ext uri="{FF2B5EF4-FFF2-40B4-BE49-F238E27FC236}">
                    <a16:creationId xmlns:a16="http://schemas.microsoft.com/office/drawing/2014/main" id="{6BF08264-29B2-1D8D-41D3-F3810E2D09E9}"/>
                  </a:ext>
                </a:extLst>
              </p:cNvPr>
              <p:cNvSpPr txBox="1">
                <a:spLocks noRot="1" noChangeAspect="1" noMove="1" noResize="1" noEditPoints="1" noAdjustHandles="1" noChangeArrowheads="1" noChangeShapeType="1" noTextEdit="1"/>
              </p:cNvSpPr>
              <p:nvPr/>
            </p:nvSpPr>
            <p:spPr>
              <a:xfrm rot="19677443">
                <a:off x="2731236" y="4338567"/>
                <a:ext cx="628774" cy="369332"/>
              </a:xfrm>
              <a:prstGeom prst="rect">
                <a:avLst/>
              </a:prstGeom>
              <a:blipFill>
                <a:blip r:embed="rId17"/>
                <a:stretch>
                  <a:fillRect/>
                </a:stretch>
              </a:blipFill>
            </p:spPr>
            <p:txBody>
              <a:bodyPr/>
              <a:lstStyle/>
              <a:p>
                <a:r>
                  <a:rPr lang="en-IN">
                    <a:noFill/>
                  </a:rPr>
                  <a:t> </a:t>
                </a:r>
              </a:p>
            </p:txBody>
          </p:sp>
        </mc:Fallback>
      </mc:AlternateContent>
      <p:sp>
        <p:nvSpPr>
          <p:cNvPr id="49" name="Arrow: Right 48">
            <a:extLst>
              <a:ext uri="{FF2B5EF4-FFF2-40B4-BE49-F238E27FC236}">
                <a16:creationId xmlns:a16="http://schemas.microsoft.com/office/drawing/2014/main" id="{A5D555A4-34E7-9785-43C5-684BF88D7B2D}"/>
              </a:ext>
            </a:extLst>
          </p:cNvPr>
          <p:cNvSpPr/>
          <p:nvPr/>
        </p:nvSpPr>
        <p:spPr>
          <a:xfrm rot="17995082" flipV="1">
            <a:off x="1364252" y="4002054"/>
            <a:ext cx="2542184" cy="1322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A9D2AB-735A-E44F-B8C0-286531EF7193}"/>
                  </a:ext>
                </a:extLst>
              </p:cNvPr>
              <p:cNvSpPr txBox="1"/>
              <p:nvPr/>
            </p:nvSpPr>
            <p:spPr>
              <a:xfrm rot="19823994">
                <a:off x="3221063" y="4057072"/>
                <a:ext cx="62877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0.2</m:t>
                      </m:r>
                    </m:oMath>
                  </m:oMathPara>
                </a14:m>
                <a:endParaRPr lang="en-IN" dirty="0"/>
              </a:p>
            </p:txBody>
          </p:sp>
        </mc:Choice>
        <mc:Fallback xmlns="">
          <p:sp>
            <p:nvSpPr>
              <p:cNvPr id="50" name="TextBox 49">
                <a:extLst>
                  <a:ext uri="{FF2B5EF4-FFF2-40B4-BE49-F238E27FC236}">
                    <a16:creationId xmlns:a16="http://schemas.microsoft.com/office/drawing/2014/main" id="{99A9D2AB-735A-E44F-B8C0-286531EF7193}"/>
                  </a:ext>
                </a:extLst>
              </p:cNvPr>
              <p:cNvSpPr txBox="1">
                <a:spLocks noRot="1" noChangeAspect="1" noMove="1" noResize="1" noEditPoints="1" noAdjustHandles="1" noChangeArrowheads="1" noChangeShapeType="1" noTextEdit="1"/>
              </p:cNvSpPr>
              <p:nvPr/>
            </p:nvSpPr>
            <p:spPr>
              <a:xfrm rot="19823994">
                <a:off x="3221063" y="4057072"/>
                <a:ext cx="628774" cy="369332"/>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E4E4236-B4E0-C384-E9F9-97520FDEBBCA}"/>
                  </a:ext>
                </a:extLst>
              </p:cNvPr>
              <p:cNvSpPr txBox="1"/>
              <p:nvPr/>
            </p:nvSpPr>
            <p:spPr>
              <a:xfrm>
                <a:off x="2523473" y="4986721"/>
                <a:ext cx="164202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ea typeface="Cambria Math" panose="02040503050406030204" pitchFamily="18" charset="0"/>
                        </a:rPr>
                        <m:t>0</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0.2</m:t>
                      </m:r>
                    </m:oMath>
                  </m:oMathPara>
                </a14:m>
                <a:endParaRPr lang="en-IN" dirty="0"/>
              </a:p>
            </p:txBody>
          </p:sp>
        </mc:Choice>
        <mc:Fallback xmlns="">
          <p:sp>
            <p:nvSpPr>
              <p:cNvPr id="51" name="TextBox 50">
                <a:extLst>
                  <a:ext uri="{FF2B5EF4-FFF2-40B4-BE49-F238E27FC236}">
                    <a16:creationId xmlns:a16="http://schemas.microsoft.com/office/drawing/2014/main" id="{0E4E4236-B4E0-C384-E9F9-97520FDEBBCA}"/>
                  </a:ext>
                </a:extLst>
              </p:cNvPr>
              <p:cNvSpPr txBox="1">
                <a:spLocks noRot="1" noChangeAspect="1" noMove="1" noResize="1" noEditPoints="1" noAdjustHandles="1" noChangeArrowheads="1" noChangeShapeType="1" noTextEdit="1"/>
              </p:cNvSpPr>
              <p:nvPr/>
            </p:nvSpPr>
            <p:spPr>
              <a:xfrm>
                <a:off x="2523473" y="4986721"/>
                <a:ext cx="1642028" cy="369332"/>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83CAFA6-2238-C742-5A1D-7FC3CB492A66}"/>
                  </a:ext>
                </a:extLst>
              </p:cNvPr>
              <p:cNvSpPr txBox="1"/>
              <p:nvPr/>
            </p:nvSpPr>
            <p:spPr>
              <a:xfrm>
                <a:off x="5368060" y="3489743"/>
                <a:ext cx="193099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Cambria Math" panose="02040503050406030204" pitchFamily="18" charset="0"/>
                        </a:rPr>
                        <m:t>0.21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0.7</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52" name="TextBox 51">
                <a:extLst>
                  <a:ext uri="{FF2B5EF4-FFF2-40B4-BE49-F238E27FC236}">
                    <a16:creationId xmlns:a16="http://schemas.microsoft.com/office/drawing/2014/main" id="{083CAFA6-2238-C742-5A1D-7FC3CB492A66}"/>
                  </a:ext>
                </a:extLst>
              </p:cNvPr>
              <p:cNvSpPr txBox="1">
                <a:spLocks noRot="1" noChangeAspect="1" noMove="1" noResize="1" noEditPoints="1" noAdjustHandles="1" noChangeArrowheads="1" noChangeShapeType="1" noTextEdit="1"/>
              </p:cNvSpPr>
              <p:nvPr/>
            </p:nvSpPr>
            <p:spPr>
              <a:xfrm>
                <a:off x="5368060" y="3489743"/>
                <a:ext cx="1930991" cy="369332"/>
              </a:xfrm>
              <a:prstGeom prst="rect">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5FA46A-B827-8BD2-F540-BD2FDACE1104}"/>
                  </a:ext>
                </a:extLst>
              </p:cNvPr>
              <p:cNvSpPr txBox="1"/>
              <p:nvPr/>
            </p:nvSpPr>
            <p:spPr>
              <a:xfrm rot="19660189">
                <a:off x="4520406" y="4560593"/>
                <a:ext cx="204224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0.09</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0.</m:t>
                      </m:r>
                      <m:r>
                        <a:rPr lang="en-IN" i="1" dirty="0" smtClean="0">
                          <a:latin typeface="Cambria Math" panose="02040503050406030204" pitchFamily="18" charset="0"/>
                        </a:rPr>
                        <m:t>7</m:t>
                      </m:r>
                    </m:oMath>
                  </m:oMathPara>
                </a14:m>
                <a:endParaRPr lang="en-IN" dirty="0"/>
              </a:p>
            </p:txBody>
          </p:sp>
        </mc:Choice>
        <mc:Fallback xmlns="">
          <p:sp>
            <p:nvSpPr>
              <p:cNvPr id="53" name="TextBox 52">
                <a:extLst>
                  <a:ext uri="{FF2B5EF4-FFF2-40B4-BE49-F238E27FC236}">
                    <a16:creationId xmlns:a16="http://schemas.microsoft.com/office/drawing/2014/main" id="{DB5FA46A-B827-8BD2-F540-BD2FDACE1104}"/>
                  </a:ext>
                </a:extLst>
              </p:cNvPr>
              <p:cNvSpPr txBox="1">
                <a:spLocks noRot="1" noChangeAspect="1" noMove="1" noResize="1" noEditPoints="1" noAdjustHandles="1" noChangeArrowheads="1" noChangeShapeType="1" noTextEdit="1"/>
              </p:cNvSpPr>
              <p:nvPr/>
            </p:nvSpPr>
            <p:spPr>
              <a:xfrm rot="19660189">
                <a:off x="4520406" y="4560593"/>
                <a:ext cx="2042246" cy="369332"/>
              </a:xfrm>
              <a:prstGeom prst="rect">
                <a:avLst/>
              </a:prstGeom>
              <a:blipFill>
                <a:blip r:embed="rId2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30DE2F9-B5C3-6F5B-A41C-AD781F9886CA}"/>
                  </a:ext>
                </a:extLst>
              </p:cNvPr>
              <p:cNvSpPr txBox="1"/>
              <p:nvPr/>
            </p:nvSpPr>
            <p:spPr>
              <a:xfrm rot="1862617">
                <a:off x="5945036" y="4625996"/>
                <a:ext cx="185581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ea typeface="Cambria Math" panose="02040503050406030204" pitchFamily="18" charset="0"/>
                        </a:rPr>
                        <m:t>0</m:t>
                      </m:r>
                      <m:r>
                        <a:rPr lang="en-IN" b="0" i="0" smtClean="0">
                          <a:latin typeface="Cambria Math" panose="02040503050406030204" pitchFamily="18" charset="0"/>
                          <a:ea typeface="Cambria Math" panose="02040503050406030204" pitchFamily="18" charset="0"/>
                        </a:rPr>
                        <m:t>.21</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54" name="TextBox 53">
                <a:extLst>
                  <a:ext uri="{FF2B5EF4-FFF2-40B4-BE49-F238E27FC236}">
                    <a16:creationId xmlns:a16="http://schemas.microsoft.com/office/drawing/2014/main" id="{F30DE2F9-B5C3-6F5B-A41C-AD781F9886CA}"/>
                  </a:ext>
                </a:extLst>
              </p:cNvPr>
              <p:cNvSpPr txBox="1">
                <a:spLocks noRot="1" noChangeAspect="1" noMove="1" noResize="1" noEditPoints="1" noAdjustHandles="1" noChangeArrowheads="1" noChangeShapeType="1" noTextEdit="1"/>
              </p:cNvSpPr>
              <p:nvPr/>
            </p:nvSpPr>
            <p:spPr>
              <a:xfrm rot="1862617">
                <a:off x="5945036" y="4625996"/>
                <a:ext cx="1855811" cy="369332"/>
              </a:xfrm>
              <a:prstGeom prst="rect">
                <a:avLst/>
              </a:prstGeom>
              <a:blipFill>
                <a:blip r:embed="rId2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7DB077A-6EEA-2920-00A0-F22CF2FC84A3}"/>
                  </a:ext>
                </a:extLst>
              </p:cNvPr>
              <p:cNvSpPr txBox="1"/>
              <p:nvPr/>
            </p:nvSpPr>
            <p:spPr>
              <a:xfrm>
                <a:off x="5299613" y="4989205"/>
                <a:ext cx="18707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0.09</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0.7</m:t>
                      </m:r>
                    </m:oMath>
                  </m:oMathPara>
                </a14:m>
                <a:endParaRPr lang="en-IN" dirty="0"/>
              </a:p>
            </p:txBody>
          </p:sp>
        </mc:Choice>
        <mc:Fallback xmlns="">
          <p:sp>
            <p:nvSpPr>
              <p:cNvPr id="55" name="TextBox 54">
                <a:extLst>
                  <a:ext uri="{FF2B5EF4-FFF2-40B4-BE49-F238E27FC236}">
                    <a16:creationId xmlns:a16="http://schemas.microsoft.com/office/drawing/2014/main" id="{97DB077A-6EEA-2920-00A0-F22CF2FC84A3}"/>
                  </a:ext>
                </a:extLst>
              </p:cNvPr>
              <p:cNvSpPr txBox="1">
                <a:spLocks noRot="1" noChangeAspect="1" noMove="1" noResize="1" noEditPoints="1" noAdjustHandles="1" noChangeArrowheads="1" noChangeShapeType="1" noTextEdit="1"/>
              </p:cNvSpPr>
              <p:nvPr/>
            </p:nvSpPr>
            <p:spPr>
              <a:xfrm>
                <a:off x="5299613" y="4989205"/>
                <a:ext cx="1870739" cy="369332"/>
              </a:xfrm>
              <a:prstGeom prst="rect">
                <a:avLst/>
              </a:prstGeom>
              <a:blipFill>
                <a:blip r:embed="rId2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66590B2-80A3-7BBA-27CC-216B4D4E8C92}"/>
                  </a:ext>
                </a:extLst>
              </p:cNvPr>
              <p:cNvSpPr txBox="1"/>
              <p:nvPr/>
            </p:nvSpPr>
            <p:spPr>
              <a:xfrm>
                <a:off x="8011052" y="3516204"/>
                <a:ext cx="211463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ea typeface="Cambria Math" panose="02040503050406030204" pitchFamily="18" charset="0"/>
                        </a:rPr>
                        <m:t>0</m:t>
                      </m:r>
                      <m:r>
                        <a:rPr lang="en-IN" b="0" i="0" smtClean="0">
                          <a:latin typeface="Cambria Math" panose="02040503050406030204" pitchFamily="18" charset="0"/>
                          <a:ea typeface="Cambria Math" panose="02040503050406030204" pitchFamily="18" charset="0"/>
                        </a:rPr>
                        <m:t>.0462</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0.6</m:t>
                      </m:r>
                    </m:oMath>
                  </m:oMathPara>
                </a14:m>
                <a:endParaRPr lang="en-IN" dirty="0"/>
              </a:p>
            </p:txBody>
          </p:sp>
        </mc:Choice>
        <mc:Fallback xmlns="">
          <p:sp>
            <p:nvSpPr>
              <p:cNvPr id="56" name="TextBox 55">
                <a:extLst>
                  <a:ext uri="{FF2B5EF4-FFF2-40B4-BE49-F238E27FC236}">
                    <a16:creationId xmlns:a16="http://schemas.microsoft.com/office/drawing/2014/main" id="{766590B2-80A3-7BBA-27CC-216B4D4E8C92}"/>
                  </a:ext>
                </a:extLst>
              </p:cNvPr>
              <p:cNvSpPr txBox="1">
                <a:spLocks noRot="1" noChangeAspect="1" noMove="1" noResize="1" noEditPoints="1" noAdjustHandles="1" noChangeArrowheads="1" noChangeShapeType="1" noTextEdit="1"/>
              </p:cNvSpPr>
              <p:nvPr/>
            </p:nvSpPr>
            <p:spPr>
              <a:xfrm>
                <a:off x="8011052" y="3516204"/>
                <a:ext cx="2114635" cy="369332"/>
              </a:xfrm>
              <a:prstGeom prst="rect">
                <a:avLst/>
              </a:prstGeom>
              <a:blipFill>
                <a:blip r:embed="rId2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7CD3E3-F5F1-FB5A-D4F7-3B8513369AF0}"/>
                  </a:ext>
                </a:extLst>
              </p:cNvPr>
              <p:cNvSpPr txBox="1"/>
              <p:nvPr/>
            </p:nvSpPr>
            <p:spPr>
              <a:xfrm rot="19766961">
                <a:off x="7600024" y="4514601"/>
                <a:ext cx="20347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0.0378</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57" name="TextBox 56">
                <a:extLst>
                  <a:ext uri="{FF2B5EF4-FFF2-40B4-BE49-F238E27FC236}">
                    <a16:creationId xmlns:a16="http://schemas.microsoft.com/office/drawing/2014/main" id="{5F7CD3E3-F5F1-FB5A-D4F7-3B8513369AF0}"/>
                  </a:ext>
                </a:extLst>
              </p:cNvPr>
              <p:cNvSpPr txBox="1">
                <a:spLocks noRot="1" noChangeAspect="1" noMove="1" noResize="1" noEditPoints="1" noAdjustHandles="1" noChangeArrowheads="1" noChangeShapeType="1" noTextEdit="1"/>
              </p:cNvSpPr>
              <p:nvPr/>
            </p:nvSpPr>
            <p:spPr>
              <a:xfrm rot="19766961">
                <a:off x="7600024" y="4514601"/>
                <a:ext cx="2034739" cy="369332"/>
              </a:xfrm>
              <a:prstGeom prst="rect">
                <a:avLst/>
              </a:prstGeom>
              <a:blipFill>
                <a:blip r:embed="rId2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C43CF4-D341-1811-5A13-E04D52E25906}"/>
                  </a:ext>
                </a:extLst>
              </p:cNvPr>
              <p:cNvSpPr txBox="1"/>
              <p:nvPr/>
            </p:nvSpPr>
            <p:spPr>
              <a:xfrm rot="1959492">
                <a:off x="8241895" y="4605391"/>
                <a:ext cx="208510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0.0462</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0.3</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0.6</m:t>
                      </m:r>
                    </m:oMath>
                  </m:oMathPara>
                </a14:m>
                <a:endParaRPr lang="en-IN" dirty="0"/>
              </a:p>
            </p:txBody>
          </p:sp>
        </mc:Choice>
        <mc:Fallback xmlns="">
          <p:sp>
            <p:nvSpPr>
              <p:cNvPr id="58" name="TextBox 57">
                <a:extLst>
                  <a:ext uri="{FF2B5EF4-FFF2-40B4-BE49-F238E27FC236}">
                    <a16:creationId xmlns:a16="http://schemas.microsoft.com/office/drawing/2014/main" id="{E5C43CF4-D341-1811-5A13-E04D52E25906}"/>
                  </a:ext>
                </a:extLst>
              </p:cNvPr>
              <p:cNvSpPr txBox="1">
                <a:spLocks noRot="1" noChangeAspect="1" noMove="1" noResize="1" noEditPoints="1" noAdjustHandles="1" noChangeArrowheads="1" noChangeShapeType="1" noTextEdit="1"/>
              </p:cNvSpPr>
              <p:nvPr/>
            </p:nvSpPr>
            <p:spPr>
              <a:xfrm rot="1959492">
                <a:off x="8241895" y="4605391"/>
                <a:ext cx="2085109" cy="369332"/>
              </a:xfrm>
              <a:prstGeom prst="rect">
                <a:avLst/>
              </a:prstGeom>
              <a:blipFill>
                <a:blip r:embed="rId2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C3A94A4-D559-5287-979F-FDF6B7DA720C}"/>
                  </a:ext>
                </a:extLst>
              </p:cNvPr>
              <p:cNvSpPr txBox="1"/>
              <p:nvPr/>
            </p:nvSpPr>
            <p:spPr>
              <a:xfrm>
                <a:off x="7958939" y="5209940"/>
                <a:ext cx="207098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rPr>
                        <m:t>0.0378</m:t>
                      </m:r>
                      <m:r>
                        <a:rPr lang="en-US" sz="180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0.1</m:t>
                      </m:r>
                    </m:oMath>
                  </m:oMathPara>
                </a14:m>
                <a:endParaRPr lang="en-IN" dirty="0"/>
              </a:p>
            </p:txBody>
          </p:sp>
        </mc:Choice>
        <mc:Fallback xmlns="">
          <p:sp>
            <p:nvSpPr>
              <p:cNvPr id="59" name="TextBox 58">
                <a:extLst>
                  <a:ext uri="{FF2B5EF4-FFF2-40B4-BE49-F238E27FC236}">
                    <a16:creationId xmlns:a16="http://schemas.microsoft.com/office/drawing/2014/main" id="{5C3A94A4-D559-5287-979F-FDF6B7DA720C}"/>
                  </a:ext>
                </a:extLst>
              </p:cNvPr>
              <p:cNvSpPr txBox="1">
                <a:spLocks noRot="1" noChangeAspect="1" noMove="1" noResize="1" noEditPoints="1" noAdjustHandles="1" noChangeArrowheads="1" noChangeShapeType="1" noTextEdit="1"/>
              </p:cNvSpPr>
              <p:nvPr/>
            </p:nvSpPr>
            <p:spPr>
              <a:xfrm>
                <a:off x="7958939" y="5209940"/>
                <a:ext cx="2070989" cy="369332"/>
              </a:xfrm>
              <a:prstGeom prst="rect">
                <a:avLst/>
              </a:prstGeom>
              <a:blipFill>
                <a:blip r:embed="rId2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0A29F49-AA17-774E-998E-B05D1E329FE4}"/>
                  </a:ext>
                </a:extLst>
              </p:cNvPr>
              <p:cNvSpPr txBox="1"/>
              <p:nvPr/>
            </p:nvSpPr>
            <p:spPr>
              <a:xfrm rot="18801201">
                <a:off x="4641177" y="2989635"/>
                <a:ext cx="19574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2060"/>
                              </a:solidFill>
                              <a:latin typeface="Cambria Math" panose="02040503050406030204" pitchFamily="18" charset="0"/>
                              <a:ea typeface="Cambria Math" panose="02040503050406030204" pitchFamily="18" charset="0"/>
                            </a:rPr>
                          </m:ctrlPr>
                        </m:sSubPr>
                        <m:e>
                          <m:r>
                            <a:rPr lang="en-IN" sz="1800" b="1" i="1" dirty="0" smtClean="0">
                              <a:solidFill>
                                <a:srgbClr val="002060"/>
                              </a:solidFill>
                              <a:latin typeface="Cambria Math" panose="02040503050406030204" pitchFamily="18" charset="0"/>
                              <a:ea typeface="Cambria Math" panose="02040503050406030204" pitchFamily="18" charset="0"/>
                            </a:rPr>
                            <m:t>𝚿</m:t>
                          </m:r>
                        </m:e>
                        <m:sub>
                          <m:r>
                            <a:rPr lang="en-IN" sz="1800" b="1" i="1" dirty="0" smtClean="0">
                              <a:solidFill>
                                <a:srgbClr val="00206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2060"/>
                              </a:solidFill>
                              <a:latin typeface="Cambria Math" panose="02040503050406030204" pitchFamily="18" charset="0"/>
                              <a:ea typeface="Cambria Math" panose="02040503050406030204" pitchFamily="18" charset="0"/>
                            </a:rPr>
                          </m:ctrlPr>
                        </m:dPr>
                        <m:e>
                          <m:r>
                            <a:rPr lang="en-IN" sz="1800" b="1" i="1" dirty="0" smtClean="0">
                              <a:solidFill>
                                <a:srgbClr val="002060"/>
                              </a:solidFill>
                              <a:latin typeface="Cambria Math" panose="02040503050406030204" pitchFamily="18" charset="0"/>
                              <a:ea typeface="Cambria Math" panose="02040503050406030204" pitchFamily="18" charset="0"/>
                            </a:rPr>
                            <m:t>𝟐</m:t>
                          </m:r>
                        </m:e>
                      </m:d>
                      <m:r>
                        <a:rPr lang="en-IN" sz="1800" b="1" i="1" dirty="0" smtClean="0">
                          <a:solidFill>
                            <a:srgbClr val="002060"/>
                          </a:solidFill>
                          <a:latin typeface="Cambria Math" panose="02040503050406030204" pitchFamily="18" charset="0"/>
                          <a:ea typeface="Cambria Math" panose="02040503050406030204" pitchFamily="18" charset="0"/>
                        </a:rPr>
                        <m:t>=</m:t>
                      </m:r>
                      <m:r>
                        <a:rPr lang="en-IN" sz="1800" b="1" i="1" dirty="0" smtClean="0">
                          <a:solidFill>
                            <a:srgbClr val="002060"/>
                          </a:solidFill>
                          <a:latin typeface="Cambria Math" panose="02040503050406030204" pitchFamily="18" charset="0"/>
                          <a:ea typeface="Cambria Math" panose="02040503050406030204" pitchFamily="18" charset="0"/>
                        </a:rPr>
                        <m:t>𝑪𝑷</m:t>
                      </m:r>
                    </m:oMath>
                  </m:oMathPara>
                </a14:m>
                <a:endParaRPr lang="en-IN" b="1" dirty="0">
                  <a:solidFill>
                    <a:srgbClr val="002060"/>
                  </a:solidFill>
                </a:endParaRPr>
              </a:p>
            </p:txBody>
          </p:sp>
        </mc:Choice>
        <mc:Fallback xmlns="">
          <p:sp>
            <p:nvSpPr>
              <p:cNvPr id="61" name="TextBox 60">
                <a:extLst>
                  <a:ext uri="{FF2B5EF4-FFF2-40B4-BE49-F238E27FC236}">
                    <a16:creationId xmlns:a16="http://schemas.microsoft.com/office/drawing/2014/main" id="{30A29F49-AA17-774E-998E-B05D1E329FE4}"/>
                  </a:ext>
                </a:extLst>
              </p:cNvPr>
              <p:cNvSpPr txBox="1">
                <a:spLocks noRot="1" noChangeAspect="1" noMove="1" noResize="1" noEditPoints="1" noAdjustHandles="1" noChangeArrowheads="1" noChangeShapeType="1" noTextEdit="1"/>
              </p:cNvSpPr>
              <p:nvPr/>
            </p:nvSpPr>
            <p:spPr>
              <a:xfrm rot="18801201">
                <a:off x="4641177" y="2989635"/>
                <a:ext cx="1957439" cy="369332"/>
              </a:xfrm>
              <a:prstGeom prst="rect">
                <a:avLst/>
              </a:prstGeom>
              <a:blipFill>
                <a:blip r:embed="rId2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29D94FA-E5A1-2652-D7BA-FE07F4734E7F}"/>
                  </a:ext>
                </a:extLst>
              </p:cNvPr>
              <p:cNvSpPr txBox="1"/>
              <p:nvPr/>
            </p:nvSpPr>
            <p:spPr>
              <a:xfrm rot="19877807">
                <a:off x="3423074" y="5904987"/>
                <a:ext cx="19574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2060"/>
                              </a:solidFill>
                              <a:latin typeface="Cambria Math" panose="02040503050406030204" pitchFamily="18" charset="0"/>
                              <a:ea typeface="Cambria Math" panose="02040503050406030204" pitchFamily="18" charset="0"/>
                            </a:rPr>
                          </m:ctrlPr>
                        </m:sSubPr>
                        <m:e>
                          <m:r>
                            <a:rPr lang="en-IN" sz="1800" b="1" i="1" dirty="0" smtClean="0">
                              <a:solidFill>
                                <a:srgbClr val="002060"/>
                              </a:solidFill>
                              <a:latin typeface="Cambria Math" panose="02040503050406030204" pitchFamily="18" charset="0"/>
                              <a:ea typeface="Cambria Math" panose="02040503050406030204" pitchFamily="18" charset="0"/>
                            </a:rPr>
                            <m:t>𝚿</m:t>
                          </m:r>
                        </m:e>
                        <m:sub>
                          <m:r>
                            <a:rPr lang="en-IN" sz="1800" b="1" i="1" dirty="0" smtClean="0">
                              <a:solidFill>
                                <a:srgbClr val="00206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2060"/>
                              </a:solidFill>
                              <a:latin typeface="Cambria Math" panose="02040503050406030204" pitchFamily="18" charset="0"/>
                              <a:ea typeface="Cambria Math" panose="02040503050406030204" pitchFamily="18" charset="0"/>
                            </a:rPr>
                          </m:ctrlPr>
                        </m:dPr>
                        <m:e>
                          <m:r>
                            <a:rPr lang="en-IN" sz="1800" b="1" i="1" dirty="0" smtClean="0">
                              <a:solidFill>
                                <a:srgbClr val="002060"/>
                              </a:solidFill>
                              <a:latin typeface="Cambria Math" panose="02040503050406030204" pitchFamily="18" charset="0"/>
                              <a:ea typeface="Cambria Math" panose="02040503050406030204" pitchFamily="18" charset="0"/>
                            </a:rPr>
                            <m:t>𝟐</m:t>
                          </m:r>
                        </m:e>
                      </m:d>
                      <m:r>
                        <a:rPr lang="en-IN" sz="1800" b="1" i="1" dirty="0" smtClean="0">
                          <a:solidFill>
                            <a:srgbClr val="002060"/>
                          </a:solidFill>
                          <a:latin typeface="Cambria Math" panose="02040503050406030204" pitchFamily="18" charset="0"/>
                          <a:ea typeface="Cambria Math" panose="02040503050406030204" pitchFamily="18" charset="0"/>
                        </a:rPr>
                        <m:t>=</m:t>
                      </m:r>
                      <m:r>
                        <a:rPr lang="en-IN" sz="1800" b="1" i="1" dirty="0" smtClean="0">
                          <a:solidFill>
                            <a:srgbClr val="002060"/>
                          </a:solidFill>
                          <a:latin typeface="Cambria Math" panose="02040503050406030204" pitchFamily="18" charset="0"/>
                          <a:ea typeface="Cambria Math" panose="02040503050406030204" pitchFamily="18" charset="0"/>
                        </a:rPr>
                        <m:t>𝑪𝑷</m:t>
                      </m:r>
                    </m:oMath>
                  </m:oMathPara>
                </a14:m>
                <a:endParaRPr lang="en-IN" b="1" dirty="0">
                  <a:solidFill>
                    <a:srgbClr val="002060"/>
                  </a:solidFill>
                </a:endParaRPr>
              </a:p>
            </p:txBody>
          </p:sp>
        </mc:Choice>
        <mc:Fallback xmlns="">
          <p:sp>
            <p:nvSpPr>
              <p:cNvPr id="62" name="TextBox 61">
                <a:extLst>
                  <a:ext uri="{FF2B5EF4-FFF2-40B4-BE49-F238E27FC236}">
                    <a16:creationId xmlns:a16="http://schemas.microsoft.com/office/drawing/2014/main" id="{F29D94FA-E5A1-2652-D7BA-FE07F4734E7F}"/>
                  </a:ext>
                </a:extLst>
              </p:cNvPr>
              <p:cNvSpPr txBox="1">
                <a:spLocks noRot="1" noChangeAspect="1" noMove="1" noResize="1" noEditPoints="1" noAdjustHandles="1" noChangeArrowheads="1" noChangeShapeType="1" noTextEdit="1"/>
              </p:cNvSpPr>
              <p:nvPr/>
            </p:nvSpPr>
            <p:spPr>
              <a:xfrm rot="19877807">
                <a:off x="3423074" y="5904987"/>
                <a:ext cx="1957439" cy="369332"/>
              </a:xfrm>
              <a:prstGeom prst="rect">
                <a:avLst/>
              </a:prstGeom>
              <a:blipFill>
                <a:blip r:embed="rId3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8EEF646-96E9-5EC0-D94F-0909B030CCE3}"/>
                  </a:ext>
                </a:extLst>
              </p:cNvPr>
              <p:cNvSpPr txBox="1"/>
              <p:nvPr/>
            </p:nvSpPr>
            <p:spPr>
              <a:xfrm rot="18576734">
                <a:off x="7626828" y="2842579"/>
                <a:ext cx="19574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2060"/>
                              </a:solidFill>
                              <a:latin typeface="Cambria Math" panose="02040503050406030204" pitchFamily="18" charset="0"/>
                              <a:ea typeface="Cambria Math" panose="02040503050406030204" pitchFamily="18" charset="0"/>
                            </a:rPr>
                          </m:ctrlPr>
                        </m:sSubPr>
                        <m:e>
                          <m:r>
                            <a:rPr lang="en-IN" sz="1800" b="1" i="1" dirty="0" smtClean="0">
                              <a:solidFill>
                                <a:srgbClr val="002060"/>
                              </a:solidFill>
                              <a:latin typeface="Cambria Math" panose="02040503050406030204" pitchFamily="18" charset="0"/>
                              <a:ea typeface="Cambria Math" panose="02040503050406030204" pitchFamily="18" charset="0"/>
                            </a:rPr>
                            <m:t>𝚿</m:t>
                          </m:r>
                        </m:e>
                        <m:sub>
                          <m:r>
                            <a:rPr lang="en-IN" sz="1800" b="1" i="1" dirty="0" smtClean="0">
                              <a:solidFill>
                                <a:srgbClr val="00206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2060"/>
                              </a:solidFill>
                              <a:latin typeface="Cambria Math" panose="02040503050406030204" pitchFamily="18" charset="0"/>
                              <a:ea typeface="Cambria Math" panose="02040503050406030204" pitchFamily="18" charset="0"/>
                            </a:rPr>
                          </m:ctrlPr>
                        </m:dPr>
                        <m:e>
                          <m:r>
                            <a:rPr lang="en-IN" sz="1800" b="1" i="1" dirty="0" smtClean="0">
                              <a:solidFill>
                                <a:srgbClr val="002060"/>
                              </a:solidFill>
                              <a:latin typeface="Cambria Math" panose="02040503050406030204" pitchFamily="18" charset="0"/>
                              <a:ea typeface="Cambria Math" panose="02040503050406030204" pitchFamily="18" charset="0"/>
                            </a:rPr>
                            <m:t>𝟑</m:t>
                          </m:r>
                        </m:e>
                      </m:d>
                      <m:r>
                        <a:rPr lang="en-IN" sz="1800" b="1" i="1" dirty="0" smtClean="0">
                          <a:solidFill>
                            <a:srgbClr val="002060"/>
                          </a:solidFill>
                          <a:latin typeface="Cambria Math" panose="02040503050406030204" pitchFamily="18" charset="0"/>
                          <a:ea typeface="Cambria Math" panose="02040503050406030204" pitchFamily="18" charset="0"/>
                        </a:rPr>
                        <m:t>=</m:t>
                      </m:r>
                      <m:r>
                        <a:rPr lang="en-IN" sz="1800" b="1" i="1" dirty="0" smtClean="0">
                          <a:solidFill>
                            <a:srgbClr val="002060"/>
                          </a:solidFill>
                          <a:latin typeface="Cambria Math" panose="02040503050406030204" pitchFamily="18" charset="0"/>
                          <a:ea typeface="Cambria Math" panose="02040503050406030204" pitchFamily="18" charset="0"/>
                        </a:rPr>
                        <m:t>𝑰𝑷</m:t>
                      </m:r>
                    </m:oMath>
                  </m:oMathPara>
                </a14:m>
                <a:endParaRPr lang="en-IN" b="1" dirty="0">
                  <a:solidFill>
                    <a:srgbClr val="002060"/>
                  </a:solidFill>
                </a:endParaRPr>
              </a:p>
            </p:txBody>
          </p:sp>
        </mc:Choice>
        <mc:Fallback xmlns="">
          <p:sp>
            <p:nvSpPr>
              <p:cNvPr id="63" name="TextBox 62">
                <a:extLst>
                  <a:ext uri="{FF2B5EF4-FFF2-40B4-BE49-F238E27FC236}">
                    <a16:creationId xmlns:a16="http://schemas.microsoft.com/office/drawing/2014/main" id="{78EEF646-96E9-5EC0-D94F-0909B030CCE3}"/>
                  </a:ext>
                </a:extLst>
              </p:cNvPr>
              <p:cNvSpPr txBox="1">
                <a:spLocks noRot="1" noChangeAspect="1" noMove="1" noResize="1" noEditPoints="1" noAdjustHandles="1" noChangeArrowheads="1" noChangeShapeType="1" noTextEdit="1"/>
              </p:cNvSpPr>
              <p:nvPr/>
            </p:nvSpPr>
            <p:spPr>
              <a:xfrm rot="18576734">
                <a:off x="7626828" y="2842579"/>
                <a:ext cx="1957439" cy="369332"/>
              </a:xfrm>
              <a:prstGeom prst="rect">
                <a:avLst/>
              </a:prstGeom>
              <a:blipFill>
                <a:blip r:embed="rId3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F66F8-DA1B-8D7E-A325-67CE53E8A946}"/>
                  </a:ext>
                </a:extLst>
              </p:cNvPr>
              <p:cNvSpPr txBox="1"/>
              <p:nvPr/>
            </p:nvSpPr>
            <p:spPr>
              <a:xfrm rot="20075461">
                <a:off x="5969138" y="5978106"/>
                <a:ext cx="19574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2060"/>
                              </a:solidFill>
                              <a:latin typeface="Cambria Math" panose="02040503050406030204" pitchFamily="18" charset="0"/>
                              <a:ea typeface="Cambria Math" panose="02040503050406030204" pitchFamily="18" charset="0"/>
                            </a:rPr>
                          </m:ctrlPr>
                        </m:sSubPr>
                        <m:e>
                          <m:r>
                            <a:rPr lang="en-IN" sz="1800" b="1" i="1" dirty="0" smtClean="0">
                              <a:solidFill>
                                <a:srgbClr val="002060"/>
                              </a:solidFill>
                              <a:latin typeface="Cambria Math" panose="02040503050406030204" pitchFamily="18" charset="0"/>
                              <a:ea typeface="Cambria Math" panose="02040503050406030204" pitchFamily="18" charset="0"/>
                            </a:rPr>
                            <m:t>𝚿</m:t>
                          </m:r>
                        </m:e>
                        <m:sub>
                          <m:r>
                            <a:rPr lang="en-IN" sz="1800" b="1" i="1" dirty="0" smtClean="0">
                              <a:solidFill>
                                <a:srgbClr val="00206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2060"/>
                              </a:solidFill>
                              <a:latin typeface="Cambria Math" panose="02040503050406030204" pitchFamily="18" charset="0"/>
                              <a:ea typeface="Cambria Math" panose="02040503050406030204" pitchFamily="18" charset="0"/>
                            </a:rPr>
                          </m:ctrlPr>
                        </m:dPr>
                        <m:e>
                          <m:r>
                            <a:rPr lang="en-IN" sz="1800" b="1" i="1" dirty="0" smtClean="0">
                              <a:solidFill>
                                <a:srgbClr val="002060"/>
                              </a:solidFill>
                              <a:latin typeface="Cambria Math" panose="02040503050406030204" pitchFamily="18" charset="0"/>
                              <a:ea typeface="Cambria Math" panose="02040503050406030204" pitchFamily="18" charset="0"/>
                            </a:rPr>
                            <m:t>𝟑</m:t>
                          </m:r>
                        </m:e>
                      </m:d>
                      <m:r>
                        <a:rPr lang="en-IN" sz="1800" b="1" i="1" dirty="0" smtClean="0">
                          <a:solidFill>
                            <a:srgbClr val="002060"/>
                          </a:solidFill>
                          <a:latin typeface="Cambria Math" panose="02040503050406030204" pitchFamily="18" charset="0"/>
                          <a:ea typeface="Cambria Math" panose="02040503050406030204" pitchFamily="18" charset="0"/>
                        </a:rPr>
                        <m:t>=</m:t>
                      </m:r>
                      <m:r>
                        <a:rPr lang="en-IN" sz="1800" b="1" i="1" dirty="0" smtClean="0">
                          <a:solidFill>
                            <a:srgbClr val="002060"/>
                          </a:solidFill>
                          <a:latin typeface="Cambria Math" panose="02040503050406030204" pitchFamily="18" charset="0"/>
                          <a:ea typeface="Cambria Math" panose="02040503050406030204" pitchFamily="18" charset="0"/>
                        </a:rPr>
                        <m:t>𝑰𝑷</m:t>
                      </m:r>
                    </m:oMath>
                  </m:oMathPara>
                </a14:m>
                <a:endParaRPr lang="en-IN" b="1" dirty="0">
                  <a:solidFill>
                    <a:srgbClr val="002060"/>
                  </a:solidFill>
                </a:endParaRPr>
              </a:p>
            </p:txBody>
          </p:sp>
        </mc:Choice>
        <mc:Fallback xmlns="">
          <p:sp>
            <p:nvSpPr>
              <p:cNvPr id="64" name="TextBox 63">
                <a:extLst>
                  <a:ext uri="{FF2B5EF4-FFF2-40B4-BE49-F238E27FC236}">
                    <a16:creationId xmlns:a16="http://schemas.microsoft.com/office/drawing/2014/main" id="{DE8F66F8-DA1B-8D7E-A325-67CE53E8A946}"/>
                  </a:ext>
                </a:extLst>
              </p:cNvPr>
              <p:cNvSpPr txBox="1">
                <a:spLocks noRot="1" noChangeAspect="1" noMove="1" noResize="1" noEditPoints="1" noAdjustHandles="1" noChangeArrowheads="1" noChangeShapeType="1" noTextEdit="1"/>
              </p:cNvSpPr>
              <p:nvPr/>
            </p:nvSpPr>
            <p:spPr>
              <a:xfrm rot="20075461">
                <a:off x="5969138" y="5978106"/>
                <a:ext cx="1957439" cy="369332"/>
              </a:xfrm>
              <a:prstGeom prst="rect">
                <a:avLst/>
              </a:prstGeom>
              <a:blipFill>
                <a:blip r:embed="rId3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3F2B05F-CBAC-520B-D276-029A9F4869AB}"/>
                  </a:ext>
                </a:extLst>
              </p:cNvPr>
              <p:cNvSpPr txBox="1"/>
              <p:nvPr/>
            </p:nvSpPr>
            <p:spPr>
              <a:xfrm rot="18470699">
                <a:off x="10403657" y="2320179"/>
                <a:ext cx="19574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2060"/>
                              </a:solidFill>
                              <a:latin typeface="Cambria Math" panose="02040503050406030204" pitchFamily="18" charset="0"/>
                              <a:ea typeface="Cambria Math" panose="02040503050406030204" pitchFamily="18" charset="0"/>
                            </a:rPr>
                          </m:ctrlPr>
                        </m:sSubPr>
                        <m:e>
                          <m:r>
                            <a:rPr lang="en-IN" sz="1800" b="1" i="1" dirty="0" smtClean="0">
                              <a:solidFill>
                                <a:srgbClr val="002060"/>
                              </a:solidFill>
                              <a:latin typeface="Cambria Math" panose="02040503050406030204" pitchFamily="18" charset="0"/>
                              <a:ea typeface="Cambria Math" panose="02040503050406030204" pitchFamily="18" charset="0"/>
                            </a:rPr>
                            <m:t>𝚿</m:t>
                          </m:r>
                        </m:e>
                        <m:sub>
                          <m:r>
                            <a:rPr lang="en-IN" sz="1800" b="1" i="1" dirty="0" smtClean="0">
                              <a:solidFill>
                                <a:srgbClr val="002060"/>
                              </a:solidFill>
                              <a:latin typeface="Cambria Math" panose="02040503050406030204" pitchFamily="18" charset="0"/>
                              <a:ea typeface="Cambria Math" panose="02040503050406030204" pitchFamily="18" charset="0"/>
                            </a:rPr>
                            <m:t>𝑪𝑷</m:t>
                          </m:r>
                        </m:sub>
                      </m:sSub>
                      <m:d>
                        <m:dPr>
                          <m:ctrlPr>
                            <a:rPr lang="en-IN" sz="1800" b="1" i="1" dirty="0" smtClean="0">
                              <a:solidFill>
                                <a:srgbClr val="002060"/>
                              </a:solidFill>
                              <a:latin typeface="Cambria Math" panose="02040503050406030204" pitchFamily="18" charset="0"/>
                              <a:ea typeface="Cambria Math" panose="02040503050406030204" pitchFamily="18" charset="0"/>
                            </a:rPr>
                          </m:ctrlPr>
                        </m:dPr>
                        <m:e>
                          <m:r>
                            <a:rPr lang="en-IN" sz="1800" b="1" i="1" dirty="0" smtClean="0">
                              <a:solidFill>
                                <a:srgbClr val="002060"/>
                              </a:solidFill>
                              <a:latin typeface="Cambria Math" panose="02040503050406030204" pitchFamily="18" charset="0"/>
                              <a:ea typeface="Cambria Math" panose="02040503050406030204" pitchFamily="18" charset="0"/>
                            </a:rPr>
                            <m:t>𝟒</m:t>
                          </m:r>
                        </m:e>
                      </m:d>
                      <m:r>
                        <a:rPr lang="en-IN" sz="1800" b="1" i="1" dirty="0" smtClean="0">
                          <a:solidFill>
                            <a:srgbClr val="002060"/>
                          </a:solidFill>
                          <a:latin typeface="Cambria Math" panose="02040503050406030204" pitchFamily="18" charset="0"/>
                          <a:ea typeface="Cambria Math" panose="02040503050406030204" pitchFamily="18" charset="0"/>
                        </a:rPr>
                        <m:t>=</m:t>
                      </m:r>
                      <m:r>
                        <a:rPr lang="en-IN" sz="1800" b="1" i="1" dirty="0" smtClean="0">
                          <a:solidFill>
                            <a:srgbClr val="002060"/>
                          </a:solidFill>
                          <a:latin typeface="Cambria Math" panose="02040503050406030204" pitchFamily="18" charset="0"/>
                          <a:ea typeface="Cambria Math" panose="02040503050406030204" pitchFamily="18" charset="0"/>
                        </a:rPr>
                        <m:t>𝑪𝑷</m:t>
                      </m:r>
                    </m:oMath>
                  </m:oMathPara>
                </a14:m>
                <a:endParaRPr lang="en-IN" b="1" dirty="0">
                  <a:solidFill>
                    <a:srgbClr val="002060"/>
                  </a:solidFill>
                </a:endParaRPr>
              </a:p>
            </p:txBody>
          </p:sp>
        </mc:Choice>
        <mc:Fallback xmlns="">
          <p:sp>
            <p:nvSpPr>
              <p:cNvPr id="65" name="TextBox 64">
                <a:extLst>
                  <a:ext uri="{FF2B5EF4-FFF2-40B4-BE49-F238E27FC236}">
                    <a16:creationId xmlns:a16="http://schemas.microsoft.com/office/drawing/2014/main" id="{63F2B05F-CBAC-520B-D276-029A9F4869AB}"/>
                  </a:ext>
                </a:extLst>
              </p:cNvPr>
              <p:cNvSpPr txBox="1">
                <a:spLocks noRot="1" noChangeAspect="1" noMove="1" noResize="1" noEditPoints="1" noAdjustHandles="1" noChangeArrowheads="1" noChangeShapeType="1" noTextEdit="1"/>
              </p:cNvSpPr>
              <p:nvPr/>
            </p:nvSpPr>
            <p:spPr>
              <a:xfrm rot="18470699">
                <a:off x="10403657" y="2320179"/>
                <a:ext cx="1957439" cy="369332"/>
              </a:xfrm>
              <a:prstGeom prst="rect">
                <a:avLst/>
              </a:prstGeom>
              <a:blipFill>
                <a:blip r:embed="rId3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4D812DD-ABF7-8EF1-2AB9-C2677ECD414D}"/>
                  </a:ext>
                </a:extLst>
              </p:cNvPr>
              <p:cNvSpPr txBox="1"/>
              <p:nvPr/>
            </p:nvSpPr>
            <p:spPr>
              <a:xfrm rot="19972028">
                <a:off x="8850862" y="5994773"/>
                <a:ext cx="195743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1800" b="1" i="1" dirty="0" smtClean="0">
                              <a:solidFill>
                                <a:srgbClr val="002060"/>
                              </a:solidFill>
                              <a:latin typeface="Cambria Math" panose="02040503050406030204" pitchFamily="18" charset="0"/>
                              <a:ea typeface="Cambria Math" panose="02040503050406030204" pitchFamily="18" charset="0"/>
                            </a:rPr>
                          </m:ctrlPr>
                        </m:sSubPr>
                        <m:e>
                          <m:r>
                            <a:rPr lang="en-IN" sz="1800" b="1" i="1" dirty="0" smtClean="0">
                              <a:solidFill>
                                <a:srgbClr val="002060"/>
                              </a:solidFill>
                              <a:latin typeface="Cambria Math" panose="02040503050406030204" pitchFamily="18" charset="0"/>
                              <a:ea typeface="Cambria Math" panose="02040503050406030204" pitchFamily="18" charset="0"/>
                            </a:rPr>
                            <m:t>𝚿</m:t>
                          </m:r>
                        </m:e>
                        <m:sub>
                          <m:r>
                            <a:rPr lang="en-IN" sz="1800" b="1" i="1" dirty="0" smtClean="0">
                              <a:solidFill>
                                <a:srgbClr val="002060"/>
                              </a:solidFill>
                              <a:latin typeface="Cambria Math" panose="02040503050406030204" pitchFamily="18" charset="0"/>
                              <a:ea typeface="Cambria Math" panose="02040503050406030204" pitchFamily="18" charset="0"/>
                            </a:rPr>
                            <m:t>𝑰𝑷</m:t>
                          </m:r>
                        </m:sub>
                      </m:sSub>
                      <m:d>
                        <m:dPr>
                          <m:ctrlPr>
                            <a:rPr lang="en-IN" sz="1800" b="1" i="1" dirty="0" smtClean="0">
                              <a:solidFill>
                                <a:srgbClr val="002060"/>
                              </a:solidFill>
                              <a:latin typeface="Cambria Math" panose="02040503050406030204" pitchFamily="18" charset="0"/>
                              <a:ea typeface="Cambria Math" panose="02040503050406030204" pitchFamily="18" charset="0"/>
                            </a:rPr>
                          </m:ctrlPr>
                        </m:dPr>
                        <m:e>
                          <m:r>
                            <a:rPr lang="en-IN" sz="1800" b="1" i="1" dirty="0" smtClean="0">
                              <a:solidFill>
                                <a:srgbClr val="002060"/>
                              </a:solidFill>
                              <a:latin typeface="Cambria Math" panose="02040503050406030204" pitchFamily="18" charset="0"/>
                              <a:ea typeface="Cambria Math" panose="02040503050406030204" pitchFamily="18" charset="0"/>
                            </a:rPr>
                            <m:t>𝟒</m:t>
                          </m:r>
                        </m:e>
                      </m:d>
                      <m:r>
                        <a:rPr lang="en-IN" sz="1800" b="1" i="1" dirty="0" smtClean="0">
                          <a:solidFill>
                            <a:srgbClr val="002060"/>
                          </a:solidFill>
                          <a:latin typeface="Cambria Math" panose="02040503050406030204" pitchFamily="18" charset="0"/>
                          <a:ea typeface="Cambria Math" panose="02040503050406030204" pitchFamily="18" charset="0"/>
                        </a:rPr>
                        <m:t>=</m:t>
                      </m:r>
                      <m:r>
                        <a:rPr lang="en-IN" sz="1800" b="1" i="1" dirty="0" smtClean="0">
                          <a:solidFill>
                            <a:srgbClr val="002060"/>
                          </a:solidFill>
                          <a:latin typeface="Cambria Math" panose="02040503050406030204" pitchFamily="18" charset="0"/>
                          <a:ea typeface="Cambria Math" panose="02040503050406030204" pitchFamily="18" charset="0"/>
                        </a:rPr>
                        <m:t>𝑪𝑷</m:t>
                      </m:r>
                    </m:oMath>
                  </m:oMathPara>
                </a14:m>
                <a:endParaRPr lang="en-IN" b="1" dirty="0">
                  <a:solidFill>
                    <a:srgbClr val="002060"/>
                  </a:solidFill>
                </a:endParaRPr>
              </a:p>
            </p:txBody>
          </p:sp>
        </mc:Choice>
        <mc:Fallback xmlns="">
          <p:sp>
            <p:nvSpPr>
              <p:cNvPr id="66" name="TextBox 65">
                <a:extLst>
                  <a:ext uri="{FF2B5EF4-FFF2-40B4-BE49-F238E27FC236}">
                    <a16:creationId xmlns:a16="http://schemas.microsoft.com/office/drawing/2014/main" id="{34D812DD-ABF7-8EF1-2AB9-C2677ECD414D}"/>
                  </a:ext>
                </a:extLst>
              </p:cNvPr>
              <p:cNvSpPr txBox="1">
                <a:spLocks noRot="1" noChangeAspect="1" noMove="1" noResize="1" noEditPoints="1" noAdjustHandles="1" noChangeArrowheads="1" noChangeShapeType="1" noTextEdit="1"/>
              </p:cNvSpPr>
              <p:nvPr/>
            </p:nvSpPr>
            <p:spPr>
              <a:xfrm rot="19972028">
                <a:off x="8850862" y="5994773"/>
                <a:ext cx="1957439" cy="369332"/>
              </a:xfrm>
              <a:prstGeom prst="rect">
                <a:avLst/>
              </a:prstGeom>
              <a:blipFill>
                <a:blip r:embed="rId34"/>
                <a:stretch>
                  <a:fillRect/>
                </a:stretch>
              </a:blipFill>
            </p:spPr>
            <p:txBody>
              <a:bodyPr/>
              <a:lstStyle/>
              <a:p>
                <a:r>
                  <a:rPr lang="en-IN">
                    <a:noFill/>
                  </a:rPr>
                  <a:t> </a:t>
                </a:r>
              </a:p>
            </p:txBody>
          </p:sp>
        </mc:Fallback>
      </mc:AlternateContent>
      <p:sp>
        <p:nvSpPr>
          <p:cNvPr id="67" name="TextBox 66">
            <a:extLst>
              <a:ext uri="{FF2B5EF4-FFF2-40B4-BE49-F238E27FC236}">
                <a16:creationId xmlns:a16="http://schemas.microsoft.com/office/drawing/2014/main" id="{BC7170CF-3EB6-3EB4-698C-800447CF5C4A}"/>
              </a:ext>
            </a:extLst>
          </p:cNvPr>
          <p:cNvSpPr txBox="1"/>
          <p:nvPr/>
        </p:nvSpPr>
        <p:spPr>
          <a:xfrm>
            <a:off x="-110783" y="1955692"/>
            <a:ext cx="11963399" cy="461665"/>
          </a:xfrm>
          <a:prstGeom prst="rect">
            <a:avLst/>
          </a:prstGeom>
          <a:noFill/>
        </p:spPr>
        <p:txBody>
          <a:bodyPr wrap="square">
            <a:spAutoFit/>
          </a:bodyPr>
          <a:lstStyle/>
          <a:p>
            <a:pPr algn="just"/>
            <a:r>
              <a:rPr lang="en-US" sz="2400" dirty="0">
                <a:latin typeface="Georgia" panose="02040502050405020303" pitchFamily="18" charset="0"/>
                <a:sym typeface="+mn-ea"/>
              </a:rPr>
              <a:t>Finding the best state sequence: Viterbi</a:t>
            </a:r>
          </a:p>
        </p:txBody>
      </p:sp>
      <mc:AlternateContent xmlns:mc="http://schemas.openxmlformats.org/markup-compatibility/2006" xmlns:p14="http://schemas.microsoft.com/office/powerpoint/2010/main">
        <mc:Choice Requires="p14">
          <p:contentPart p14:bwMode="auto" r:id="rId35">
            <p14:nvContentPartPr>
              <p14:cNvPr id="2" name="Ink 1">
                <a:extLst>
                  <a:ext uri="{FF2B5EF4-FFF2-40B4-BE49-F238E27FC236}">
                    <a16:creationId xmlns:a16="http://schemas.microsoft.com/office/drawing/2014/main" id="{1922F7E5-C406-3553-1C56-70C154897319}"/>
                  </a:ext>
                </a:extLst>
              </p14:cNvPr>
              <p14:cNvContentPartPr/>
              <p14:nvPr/>
            </p14:nvContentPartPr>
            <p14:xfrm>
              <a:off x="8131320" y="3296520"/>
              <a:ext cx="1068840" cy="438120"/>
            </p14:xfrm>
          </p:contentPart>
        </mc:Choice>
        <mc:Fallback xmlns="">
          <p:pic>
            <p:nvPicPr>
              <p:cNvPr id="2" name="Ink 1">
                <a:extLst>
                  <a:ext uri="{FF2B5EF4-FFF2-40B4-BE49-F238E27FC236}">
                    <a16:creationId xmlns:a16="http://schemas.microsoft.com/office/drawing/2014/main" id="{1922F7E5-C406-3553-1C56-70C154897319}"/>
                  </a:ext>
                </a:extLst>
              </p:cNvPr>
              <p:cNvPicPr/>
              <p:nvPr/>
            </p:nvPicPr>
            <p:blipFill>
              <a:blip r:embed="rId36"/>
              <a:stretch>
                <a:fillRect/>
              </a:stretch>
            </p:blipFill>
            <p:spPr>
              <a:xfrm>
                <a:off x="8121960" y="3287160"/>
                <a:ext cx="1087560" cy="456840"/>
              </a:xfrm>
              <a:prstGeom prst="rect">
                <a:avLst/>
              </a:prstGeom>
            </p:spPr>
          </p:pic>
        </mc:Fallback>
      </mc:AlternateContent>
    </p:spTree>
    <p:extLst>
      <p:ext uri="{BB962C8B-B14F-4D97-AF65-F5344CB8AC3E}">
        <p14:creationId xmlns:p14="http://schemas.microsoft.com/office/powerpoint/2010/main" val="329381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6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p:bldP spid="32" grpId="0"/>
      <p:bldP spid="33" grpId="0"/>
      <p:bldP spid="34" grpId="0"/>
      <p:bldP spid="35" grpId="0"/>
      <p:bldP spid="36" grpId="0"/>
      <p:bldP spid="37" grpId="0"/>
      <p:bldP spid="38" grpId="0"/>
      <p:bldP spid="39" grpId="0" animBg="1"/>
      <p:bldP spid="40" grpId="0" animBg="1"/>
      <p:bldP spid="41" grpId="0" animBg="1"/>
      <p:bldP spid="42" grpId="0"/>
      <p:bldP spid="43" grpId="0"/>
      <p:bldP spid="44" grpId="0"/>
      <p:bldP spid="45" grpId="0"/>
      <p:bldP spid="46" grpId="0" animBg="1"/>
      <p:bldP spid="47" grpId="0" animBg="1"/>
      <p:bldP spid="48" grpId="0"/>
      <p:bldP spid="49" grpId="0" animBg="1"/>
      <p:bldP spid="50" grpId="0"/>
      <p:bldP spid="51" grpId="0"/>
      <p:bldP spid="52" grpId="0"/>
      <p:bldP spid="53" grpId="0"/>
      <p:bldP spid="54" grpId="0"/>
      <p:bldP spid="55" grpId="0"/>
      <p:bldP spid="56" grpId="0"/>
      <p:bldP spid="57" grpId="0"/>
      <p:bldP spid="58" grpId="0"/>
      <p:bldP spid="59" grpId="0"/>
      <p:bldP spid="61" grpId="0"/>
      <p:bldP spid="62" grpId="0"/>
      <p:bldP spid="63" grpId="0"/>
      <p:bldP spid="64" grpId="0"/>
      <p:bldP spid="65" grpId="0"/>
      <p:bldP spid="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3A01DB-375A-BC69-C5B1-78810EB55796}"/>
                  </a:ext>
                </a:extLst>
              </p:cNvPr>
              <p:cNvSpPr txBox="1"/>
              <p:nvPr/>
            </p:nvSpPr>
            <p:spPr>
              <a:xfrm>
                <a:off x="1455760" y="1980435"/>
                <a:ext cx="2500218"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800" b="1" i="1" dirty="0" smtClean="0">
                              <a:solidFill>
                                <a:srgbClr val="00B050"/>
                              </a:solidFill>
                              <a:latin typeface="Cambria Math" panose="02040503050406030204" pitchFamily="18" charset="0"/>
                              <a:ea typeface="Cambria Math" panose="02040503050406030204" pitchFamily="18" charset="0"/>
                            </a:rPr>
                          </m:ctrlPr>
                        </m:sSubPr>
                        <m:e>
                          <m:r>
                            <a:rPr lang="en-IN" sz="2800" b="1" i="1" dirty="0" smtClean="0">
                              <a:solidFill>
                                <a:srgbClr val="00B050"/>
                              </a:solidFill>
                              <a:latin typeface="Cambria Math" panose="02040503050406030204" pitchFamily="18" charset="0"/>
                              <a:ea typeface="Cambria Math" panose="02040503050406030204" pitchFamily="18" charset="0"/>
                            </a:rPr>
                            <m:t>𝜹</m:t>
                          </m:r>
                        </m:e>
                        <m:sub>
                          <m:r>
                            <a:rPr lang="en-IN" sz="2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2800" b="1" i="1" dirty="0" smtClean="0">
                              <a:solidFill>
                                <a:srgbClr val="00B050"/>
                              </a:solidFill>
                              <a:latin typeface="Cambria Math" panose="02040503050406030204" pitchFamily="18" charset="0"/>
                              <a:ea typeface="Cambria Math" panose="02040503050406030204" pitchFamily="18" charset="0"/>
                            </a:rPr>
                          </m:ctrlPr>
                        </m:dPr>
                        <m:e>
                          <m:r>
                            <a:rPr lang="en-IN" sz="2800" b="1" i="1" dirty="0" smtClean="0">
                              <a:solidFill>
                                <a:srgbClr val="00B050"/>
                              </a:solidFill>
                              <a:latin typeface="Cambria Math" panose="02040503050406030204" pitchFamily="18" charset="0"/>
                              <a:ea typeface="Cambria Math" panose="02040503050406030204" pitchFamily="18" charset="0"/>
                            </a:rPr>
                            <m:t>𝟏</m:t>
                          </m:r>
                        </m:e>
                      </m:d>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𝟏</m:t>
                      </m:r>
                    </m:oMath>
                  </m:oMathPara>
                </a14:m>
                <a:endParaRPr lang="en-IN" sz="2800" b="1" dirty="0">
                  <a:solidFill>
                    <a:srgbClr val="00B050"/>
                  </a:solidFill>
                </a:endParaRPr>
              </a:p>
            </p:txBody>
          </p:sp>
        </mc:Choice>
        <mc:Fallback xmlns="">
          <p:sp>
            <p:nvSpPr>
              <p:cNvPr id="4" name="TextBox 3">
                <a:extLst>
                  <a:ext uri="{FF2B5EF4-FFF2-40B4-BE49-F238E27FC236}">
                    <a16:creationId xmlns:a16="http://schemas.microsoft.com/office/drawing/2014/main" id="{143A01DB-375A-BC69-C5B1-78810EB55796}"/>
                  </a:ext>
                </a:extLst>
              </p:cNvPr>
              <p:cNvSpPr txBox="1">
                <a:spLocks noRot="1" noChangeAspect="1" noMove="1" noResize="1" noEditPoints="1" noAdjustHandles="1" noChangeArrowheads="1" noChangeShapeType="1" noTextEdit="1"/>
              </p:cNvSpPr>
              <p:nvPr/>
            </p:nvSpPr>
            <p:spPr>
              <a:xfrm>
                <a:off x="1455760" y="1980435"/>
                <a:ext cx="2500218"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88FB47F-E89C-AF10-E75F-1DF620D7C36B}"/>
                  </a:ext>
                </a:extLst>
              </p:cNvPr>
              <p:cNvSpPr txBox="1"/>
              <p:nvPr/>
            </p:nvSpPr>
            <p:spPr>
              <a:xfrm>
                <a:off x="1387365" y="4077090"/>
                <a:ext cx="2500218"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800" b="1" i="1" dirty="0" smtClean="0">
                              <a:solidFill>
                                <a:srgbClr val="00B050"/>
                              </a:solidFill>
                              <a:latin typeface="Cambria Math" panose="02040503050406030204" pitchFamily="18" charset="0"/>
                              <a:ea typeface="Cambria Math" panose="02040503050406030204" pitchFamily="18" charset="0"/>
                            </a:rPr>
                          </m:ctrlPr>
                        </m:sSubPr>
                        <m:e>
                          <m:r>
                            <a:rPr lang="en-IN" sz="2800" b="1" i="1" dirty="0">
                              <a:solidFill>
                                <a:srgbClr val="00B050"/>
                              </a:solidFill>
                              <a:latin typeface="Cambria Math" panose="02040503050406030204" pitchFamily="18" charset="0"/>
                              <a:ea typeface="Cambria Math" panose="02040503050406030204" pitchFamily="18" charset="0"/>
                            </a:rPr>
                            <m:t>𝜹</m:t>
                          </m:r>
                        </m:e>
                        <m:sub>
                          <m:r>
                            <a:rPr lang="en-IN" sz="2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2800" b="1" i="1" dirty="0" smtClean="0">
                              <a:solidFill>
                                <a:srgbClr val="00B050"/>
                              </a:solidFill>
                              <a:latin typeface="Cambria Math" panose="02040503050406030204" pitchFamily="18" charset="0"/>
                              <a:ea typeface="Cambria Math" panose="02040503050406030204" pitchFamily="18" charset="0"/>
                            </a:rPr>
                          </m:ctrlPr>
                        </m:dPr>
                        <m:e>
                          <m:r>
                            <a:rPr lang="en-IN" sz="2800" b="1" i="1" dirty="0" smtClean="0">
                              <a:solidFill>
                                <a:srgbClr val="00B050"/>
                              </a:solidFill>
                              <a:latin typeface="Cambria Math" panose="02040503050406030204" pitchFamily="18" charset="0"/>
                              <a:ea typeface="Cambria Math" panose="02040503050406030204" pitchFamily="18" charset="0"/>
                            </a:rPr>
                            <m:t>𝟏</m:t>
                          </m:r>
                        </m:e>
                      </m:d>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oMath>
                  </m:oMathPara>
                </a14:m>
                <a:endParaRPr lang="en-IN" sz="2800" b="1" dirty="0">
                  <a:solidFill>
                    <a:srgbClr val="00B050"/>
                  </a:solidFill>
                </a:endParaRPr>
              </a:p>
            </p:txBody>
          </p:sp>
        </mc:Choice>
        <mc:Fallback xmlns="">
          <p:sp>
            <p:nvSpPr>
              <p:cNvPr id="5" name="TextBox 4">
                <a:extLst>
                  <a:ext uri="{FF2B5EF4-FFF2-40B4-BE49-F238E27FC236}">
                    <a16:creationId xmlns:a16="http://schemas.microsoft.com/office/drawing/2014/main" id="{788FB47F-E89C-AF10-E75F-1DF620D7C36B}"/>
                  </a:ext>
                </a:extLst>
              </p:cNvPr>
              <p:cNvSpPr txBox="1">
                <a:spLocks noRot="1" noChangeAspect="1" noMove="1" noResize="1" noEditPoints="1" noAdjustHandles="1" noChangeArrowheads="1" noChangeShapeType="1" noTextEdit="1"/>
              </p:cNvSpPr>
              <p:nvPr/>
            </p:nvSpPr>
            <p:spPr>
              <a:xfrm>
                <a:off x="1387365" y="4077090"/>
                <a:ext cx="2500218"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E198F6-6AD3-BDE3-E2A3-234FB92B2F39}"/>
                  </a:ext>
                </a:extLst>
              </p:cNvPr>
              <p:cNvSpPr txBox="1"/>
              <p:nvPr/>
            </p:nvSpPr>
            <p:spPr>
              <a:xfrm>
                <a:off x="1115383" y="2540090"/>
                <a:ext cx="5059390"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800" b="1" i="1" dirty="0" smtClean="0">
                              <a:solidFill>
                                <a:srgbClr val="00B050"/>
                              </a:solidFill>
                              <a:latin typeface="Cambria Math" panose="02040503050406030204" pitchFamily="18" charset="0"/>
                              <a:ea typeface="Cambria Math" panose="02040503050406030204" pitchFamily="18" charset="0"/>
                            </a:rPr>
                          </m:ctrlPr>
                        </m:sSubPr>
                        <m:e>
                          <m:r>
                            <a:rPr lang="en-IN" sz="2800" b="1" i="1" dirty="0">
                              <a:solidFill>
                                <a:srgbClr val="00B050"/>
                              </a:solidFill>
                              <a:latin typeface="Cambria Math" panose="02040503050406030204" pitchFamily="18" charset="0"/>
                              <a:ea typeface="Cambria Math" panose="02040503050406030204" pitchFamily="18" charset="0"/>
                            </a:rPr>
                            <m:t>𝜹</m:t>
                          </m:r>
                        </m:e>
                        <m:sub>
                          <m:r>
                            <a:rPr lang="en-IN" sz="2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2800" b="1" i="1" dirty="0" smtClean="0">
                              <a:solidFill>
                                <a:srgbClr val="00B050"/>
                              </a:solidFill>
                              <a:latin typeface="Cambria Math" panose="02040503050406030204" pitchFamily="18" charset="0"/>
                              <a:ea typeface="Cambria Math" panose="02040503050406030204" pitchFamily="18" charset="0"/>
                            </a:rPr>
                          </m:ctrlPr>
                        </m:dPr>
                        <m:e>
                          <m:r>
                            <a:rPr lang="en-IN" sz="2800" b="1" i="1" dirty="0" smtClean="0">
                              <a:solidFill>
                                <a:srgbClr val="00B050"/>
                              </a:solidFill>
                              <a:latin typeface="Cambria Math" panose="02040503050406030204" pitchFamily="18" charset="0"/>
                              <a:ea typeface="Cambria Math" panose="02040503050406030204" pitchFamily="18" charset="0"/>
                            </a:rPr>
                            <m:t>𝟐</m:t>
                          </m:r>
                        </m:e>
                      </m:d>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𝒎𝒂𝒙</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𝟐𝟏</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1" dirty="0" smtClean="0">
                          <a:solidFill>
                            <a:srgbClr val="00B050"/>
                          </a:solidFill>
                          <a:latin typeface="Cambria Math" panose="02040503050406030204" pitchFamily="18" charset="0"/>
                          <a:ea typeface="Cambria Math" panose="02040503050406030204" pitchFamily="18" charset="0"/>
                        </a:rPr>
                        <m:t>)</m:t>
                      </m:r>
                    </m:oMath>
                  </m:oMathPara>
                </a14:m>
                <a:endParaRPr lang="en-IN" sz="2800" b="1" dirty="0">
                  <a:solidFill>
                    <a:srgbClr val="00B050"/>
                  </a:solidFill>
                </a:endParaRPr>
              </a:p>
            </p:txBody>
          </p:sp>
        </mc:Choice>
        <mc:Fallback xmlns="">
          <p:sp>
            <p:nvSpPr>
              <p:cNvPr id="6" name="TextBox 5">
                <a:extLst>
                  <a:ext uri="{FF2B5EF4-FFF2-40B4-BE49-F238E27FC236}">
                    <a16:creationId xmlns:a16="http://schemas.microsoft.com/office/drawing/2014/main" id="{3CE198F6-6AD3-BDE3-E2A3-234FB92B2F39}"/>
                  </a:ext>
                </a:extLst>
              </p:cNvPr>
              <p:cNvSpPr txBox="1">
                <a:spLocks noRot="1" noChangeAspect="1" noMove="1" noResize="1" noEditPoints="1" noAdjustHandles="1" noChangeArrowheads="1" noChangeShapeType="1" noTextEdit="1"/>
              </p:cNvSpPr>
              <p:nvPr/>
            </p:nvSpPr>
            <p:spPr>
              <a:xfrm>
                <a:off x="1115383" y="2540090"/>
                <a:ext cx="5059390" cy="52322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1EB408-2840-351A-4E8B-3409B2A325D6}"/>
                  </a:ext>
                </a:extLst>
              </p:cNvPr>
              <p:cNvSpPr txBox="1"/>
              <p:nvPr/>
            </p:nvSpPr>
            <p:spPr>
              <a:xfrm>
                <a:off x="935499" y="3047921"/>
                <a:ext cx="6815072"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800" b="1" i="1" dirty="0" smtClean="0">
                              <a:solidFill>
                                <a:srgbClr val="00B050"/>
                              </a:solidFill>
                              <a:latin typeface="Cambria Math" panose="02040503050406030204" pitchFamily="18" charset="0"/>
                              <a:ea typeface="Cambria Math" panose="02040503050406030204" pitchFamily="18" charset="0"/>
                            </a:rPr>
                          </m:ctrlPr>
                        </m:sSubPr>
                        <m:e>
                          <m:r>
                            <a:rPr lang="en-IN" sz="2800" b="1" i="1" dirty="0">
                              <a:solidFill>
                                <a:srgbClr val="00B050"/>
                              </a:solidFill>
                              <a:latin typeface="Cambria Math" panose="02040503050406030204" pitchFamily="18" charset="0"/>
                              <a:ea typeface="Cambria Math" panose="02040503050406030204" pitchFamily="18" charset="0"/>
                            </a:rPr>
                            <m:t>𝜹</m:t>
                          </m:r>
                        </m:e>
                        <m:sub>
                          <m:r>
                            <a:rPr lang="en-IN" sz="2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2800" b="1" i="1" dirty="0" smtClean="0">
                              <a:solidFill>
                                <a:srgbClr val="00B050"/>
                              </a:solidFill>
                              <a:latin typeface="Cambria Math" panose="02040503050406030204" pitchFamily="18" charset="0"/>
                              <a:ea typeface="Cambria Math" panose="02040503050406030204" pitchFamily="18" charset="0"/>
                            </a:rPr>
                          </m:ctrlPr>
                        </m:dPr>
                        <m:e>
                          <m:r>
                            <a:rPr lang="en-IN" sz="2800" b="1" i="1" dirty="0" smtClean="0">
                              <a:solidFill>
                                <a:srgbClr val="00B050"/>
                              </a:solidFill>
                              <a:latin typeface="Cambria Math" panose="02040503050406030204" pitchFamily="18" charset="0"/>
                              <a:ea typeface="Cambria Math" panose="02040503050406030204" pitchFamily="18" charset="0"/>
                            </a:rPr>
                            <m:t>𝟑</m:t>
                          </m:r>
                        </m:e>
                      </m:d>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𝒎𝒂𝒙</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𝟎𝟏𝟒𝟕</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𝟎𝟑𝟏𝟓</m:t>
                      </m:r>
                      <m:r>
                        <a:rPr lang="en-IN" sz="2800" b="1" i="1" dirty="0" smtClean="0">
                          <a:solidFill>
                            <a:srgbClr val="00B050"/>
                          </a:solidFill>
                          <a:latin typeface="Cambria Math" panose="02040503050406030204" pitchFamily="18" charset="0"/>
                          <a:ea typeface="Cambria Math" panose="02040503050406030204" pitchFamily="18" charset="0"/>
                        </a:rPr>
                        <m:t>)</m:t>
                      </m:r>
                    </m:oMath>
                  </m:oMathPara>
                </a14:m>
                <a:endParaRPr lang="en-IN" sz="2800" b="1" dirty="0">
                  <a:solidFill>
                    <a:srgbClr val="00B050"/>
                  </a:solidFill>
                </a:endParaRPr>
              </a:p>
            </p:txBody>
          </p:sp>
        </mc:Choice>
        <mc:Fallback xmlns="">
          <p:sp>
            <p:nvSpPr>
              <p:cNvPr id="7" name="TextBox 6">
                <a:extLst>
                  <a:ext uri="{FF2B5EF4-FFF2-40B4-BE49-F238E27FC236}">
                    <a16:creationId xmlns:a16="http://schemas.microsoft.com/office/drawing/2014/main" id="{A41EB408-2840-351A-4E8B-3409B2A325D6}"/>
                  </a:ext>
                </a:extLst>
              </p:cNvPr>
              <p:cNvSpPr txBox="1">
                <a:spLocks noRot="1" noChangeAspect="1" noMove="1" noResize="1" noEditPoints="1" noAdjustHandles="1" noChangeArrowheads="1" noChangeShapeType="1" noTextEdit="1"/>
              </p:cNvSpPr>
              <p:nvPr/>
            </p:nvSpPr>
            <p:spPr>
              <a:xfrm>
                <a:off x="935499" y="3047921"/>
                <a:ext cx="6815072"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FB990AD-43B9-7255-A192-A16630BEFE1C}"/>
                  </a:ext>
                </a:extLst>
              </p:cNvPr>
              <p:cNvSpPr txBox="1"/>
              <p:nvPr/>
            </p:nvSpPr>
            <p:spPr>
              <a:xfrm>
                <a:off x="935499" y="3534017"/>
                <a:ext cx="7299356"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800" b="1" i="1" dirty="0" smtClean="0">
                              <a:solidFill>
                                <a:srgbClr val="00B050"/>
                              </a:solidFill>
                              <a:latin typeface="Cambria Math" panose="02040503050406030204" pitchFamily="18" charset="0"/>
                              <a:ea typeface="Cambria Math" panose="02040503050406030204" pitchFamily="18" charset="0"/>
                            </a:rPr>
                          </m:ctrlPr>
                        </m:sSubPr>
                        <m:e>
                          <m:r>
                            <a:rPr lang="en-IN" sz="2800" b="1" i="1" dirty="0">
                              <a:solidFill>
                                <a:srgbClr val="00B050"/>
                              </a:solidFill>
                              <a:latin typeface="Cambria Math" panose="02040503050406030204" pitchFamily="18" charset="0"/>
                              <a:ea typeface="Cambria Math" panose="02040503050406030204" pitchFamily="18" charset="0"/>
                            </a:rPr>
                            <m:t>𝜹</m:t>
                          </m:r>
                        </m:e>
                        <m:sub>
                          <m:r>
                            <a:rPr lang="en-IN" sz="2800" b="1" i="1" dirty="0" smtClean="0">
                              <a:solidFill>
                                <a:srgbClr val="00B050"/>
                              </a:solidFill>
                              <a:latin typeface="Cambria Math" panose="02040503050406030204" pitchFamily="18" charset="0"/>
                              <a:ea typeface="Cambria Math" panose="02040503050406030204" pitchFamily="18" charset="0"/>
                            </a:rPr>
                            <m:t>𝑪𝑷</m:t>
                          </m:r>
                        </m:sub>
                      </m:sSub>
                      <m:d>
                        <m:dPr>
                          <m:ctrlPr>
                            <a:rPr lang="en-IN" sz="2800" b="1" i="1" dirty="0" smtClean="0">
                              <a:solidFill>
                                <a:srgbClr val="00B050"/>
                              </a:solidFill>
                              <a:latin typeface="Cambria Math" panose="02040503050406030204" pitchFamily="18" charset="0"/>
                              <a:ea typeface="Cambria Math" panose="02040503050406030204" pitchFamily="18" charset="0"/>
                            </a:rPr>
                          </m:ctrlPr>
                        </m:dPr>
                        <m:e>
                          <m:r>
                            <a:rPr lang="en-IN" sz="2800" b="1" i="1" dirty="0" smtClean="0">
                              <a:solidFill>
                                <a:srgbClr val="00B050"/>
                              </a:solidFill>
                              <a:latin typeface="Cambria Math" panose="02040503050406030204" pitchFamily="18" charset="0"/>
                              <a:ea typeface="Cambria Math" panose="02040503050406030204" pitchFamily="18" charset="0"/>
                            </a:rPr>
                            <m:t>𝟒</m:t>
                          </m:r>
                        </m:e>
                      </m:d>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𝒎𝒂𝒙</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0" dirty="0" smtClean="0">
                          <a:solidFill>
                            <a:srgbClr val="00B050"/>
                          </a:solidFill>
                          <a:latin typeface="Cambria Math" panose="02040503050406030204" pitchFamily="18" charset="0"/>
                          <a:ea typeface="Cambria Math" panose="02040503050406030204" pitchFamily="18" charset="0"/>
                        </a:rPr>
                        <m:t>𝟏𝟑𝟐𝟑</m:t>
                      </m:r>
                      <m:r>
                        <a:rPr lang="en-IN" sz="2800" b="1" i="0" dirty="0" smtClean="0">
                          <a:solidFill>
                            <a:srgbClr val="00B050"/>
                          </a:solidFill>
                          <a:latin typeface="Cambria Math" panose="02040503050406030204" pitchFamily="18" charset="0"/>
                          <a:ea typeface="Cambria Math" panose="02040503050406030204" pitchFamily="18" charset="0"/>
                        </a:rPr>
                        <m:t>,</m:t>
                      </m:r>
                      <m:r>
                        <a:rPr lang="en-IN" sz="2800" b="1" i="0" dirty="0" smtClean="0">
                          <a:solidFill>
                            <a:srgbClr val="00B050"/>
                          </a:solidFill>
                          <a:latin typeface="Cambria Math" panose="02040503050406030204" pitchFamily="18" charset="0"/>
                          <a:ea typeface="Cambria Math" panose="02040503050406030204" pitchFamily="18" charset="0"/>
                        </a:rPr>
                        <m:t>𝟎</m:t>
                      </m:r>
                      <m:r>
                        <a:rPr lang="en-IN" sz="2800" b="1" i="0" dirty="0" smtClean="0">
                          <a:solidFill>
                            <a:srgbClr val="00B050"/>
                          </a:solidFill>
                          <a:latin typeface="Cambria Math" panose="02040503050406030204" pitchFamily="18" charset="0"/>
                          <a:ea typeface="Cambria Math" panose="02040503050406030204" pitchFamily="18" charset="0"/>
                        </a:rPr>
                        <m:t>.</m:t>
                      </m:r>
                      <m:r>
                        <a:rPr lang="en-IN" sz="2800" b="1" i="0" dirty="0" smtClean="0">
                          <a:solidFill>
                            <a:srgbClr val="00B050"/>
                          </a:solidFill>
                          <a:latin typeface="Cambria Math" panose="02040503050406030204" pitchFamily="18" charset="0"/>
                          <a:ea typeface="Cambria Math" panose="02040503050406030204" pitchFamily="18" charset="0"/>
                        </a:rPr>
                        <m:t>𝟎𝟎𝟏𝟓𝟕</m:t>
                      </m:r>
                      <m:r>
                        <a:rPr lang="en-IN" sz="2800" b="1" i="0" dirty="0" smtClean="0">
                          <a:solidFill>
                            <a:srgbClr val="00B050"/>
                          </a:solidFill>
                          <a:latin typeface="Cambria Math" panose="02040503050406030204" pitchFamily="18" charset="0"/>
                          <a:ea typeface="Cambria Math" panose="02040503050406030204" pitchFamily="18" charset="0"/>
                        </a:rPr>
                        <m:t>)</m:t>
                      </m:r>
                    </m:oMath>
                  </m:oMathPara>
                </a14:m>
                <a:endParaRPr lang="en-IN" sz="2800" b="1" dirty="0">
                  <a:solidFill>
                    <a:srgbClr val="00B050"/>
                  </a:solidFill>
                </a:endParaRPr>
              </a:p>
            </p:txBody>
          </p:sp>
        </mc:Choice>
        <mc:Fallback xmlns="">
          <p:sp>
            <p:nvSpPr>
              <p:cNvPr id="8" name="TextBox 7">
                <a:extLst>
                  <a:ext uri="{FF2B5EF4-FFF2-40B4-BE49-F238E27FC236}">
                    <a16:creationId xmlns:a16="http://schemas.microsoft.com/office/drawing/2014/main" id="{EFB990AD-43B9-7255-A192-A16630BEFE1C}"/>
                  </a:ext>
                </a:extLst>
              </p:cNvPr>
              <p:cNvSpPr txBox="1">
                <a:spLocks noRot="1" noChangeAspect="1" noMove="1" noResize="1" noEditPoints="1" noAdjustHandles="1" noChangeArrowheads="1" noChangeShapeType="1" noTextEdit="1"/>
              </p:cNvSpPr>
              <p:nvPr/>
            </p:nvSpPr>
            <p:spPr>
              <a:xfrm>
                <a:off x="935499" y="3534017"/>
                <a:ext cx="7299356"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870594-6B87-0A1D-40CF-0862D0D60A0D}"/>
                  </a:ext>
                </a:extLst>
              </p:cNvPr>
              <p:cNvSpPr txBox="1"/>
              <p:nvPr/>
            </p:nvSpPr>
            <p:spPr>
              <a:xfrm>
                <a:off x="1038215" y="4651301"/>
                <a:ext cx="5213727"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800" b="1" i="1" dirty="0" smtClean="0">
                              <a:solidFill>
                                <a:srgbClr val="00B050"/>
                              </a:solidFill>
                              <a:latin typeface="Cambria Math" panose="02040503050406030204" pitchFamily="18" charset="0"/>
                              <a:ea typeface="Cambria Math" panose="02040503050406030204" pitchFamily="18" charset="0"/>
                            </a:rPr>
                          </m:ctrlPr>
                        </m:sSubPr>
                        <m:e>
                          <m:r>
                            <a:rPr lang="en-IN" sz="2800" b="1" i="1" dirty="0">
                              <a:solidFill>
                                <a:srgbClr val="00B050"/>
                              </a:solidFill>
                              <a:latin typeface="Cambria Math" panose="02040503050406030204" pitchFamily="18" charset="0"/>
                              <a:ea typeface="Cambria Math" panose="02040503050406030204" pitchFamily="18" charset="0"/>
                            </a:rPr>
                            <m:t>𝜹</m:t>
                          </m:r>
                        </m:e>
                        <m:sub>
                          <m:r>
                            <a:rPr lang="en-IN" sz="2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2800" b="1" i="1" dirty="0" smtClean="0">
                              <a:solidFill>
                                <a:srgbClr val="00B050"/>
                              </a:solidFill>
                              <a:latin typeface="Cambria Math" panose="02040503050406030204" pitchFamily="18" charset="0"/>
                              <a:ea typeface="Cambria Math" panose="02040503050406030204" pitchFamily="18" charset="0"/>
                            </a:rPr>
                          </m:ctrlPr>
                        </m:dPr>
                        <m:e>
                          <m:r>
                            <a:rPr lang="en-IN" sz="2800" b="1" i="1" dirty="0" smtClean="0">
                              <a:solidFill>
                                <a:srgbClr val="00B050"/>
                              </a:solidFill>
                              <a:latin typeface="Cambria Math" panose="02040503050406030204" pitchFamily="18" charset="0"/>
                              <a:ea typeface="Cambria Math" panose="02040503050406030204" pitchFamily="18" charset="0"/>
                            </a:rPr>
                            <m:t>𝟐</m:t>
                          </m:r>
                        </m:e>
                      </m:d>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𝒎𝒂𝒙</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𝟎𝟗</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1" dirty="0" smtClean="0">
                          <a:solidFill>
                            <a:srgbClr val="00B050"/>
                          </a:solidFill>
                          <a:latin typeface="Cambria Math" panose="02040503050406030204" pitchFamily="18" charset="0"/>
                          <a:ea typeface="Cambria Math" panose="02040503050406030204" pitchFamily="18" charset="0"/>
                        </a:rPr>
                        <m:t>)</m:t>
                      </m:r>
                    </m:oMath>
                  </m:oMathPara>
                </a14:m>
                <a:endParaRPr lang="en-IN" sz="2800" b="1" dirty="0">
                  <a:solidFill>
                    <a:srgbClr val="00B050"/>
                  </a:solidFill>
                </a:endParaRPr>
              </a:p>
            </p:txBody>
          </p:sp>
        </mc:Choice>
        <mc:Fallback xmlns="">
          <p:sp>
            <p:nvSpPr>
              <p:cNvPr id="9" name="TextBox 8">
                <a:extLst>
                  <a:ext uri="{FF2B5EF4-FFF2-40B4-BE49-F238E27FC236}">
                    <a16:creationId xmlns:a16="http://schemas.microsoft.com/office/drawing/2014/main" id="{8F870594-6B87-0A1D-40CF-0862D0D60A0D}"/>
                  </a:ext>
                </a:extLst>
              </p:cNvPr>
              <p:cNvSpPr txBox="1">
                <a:spLocks noRot="1" noChangeAspect="1" noMove="1" noResize="1" noEditPoints="1" noAdjustHandles="1" noChangeArrowheads="1" noChangeShapeType="1" noTextEdit="1"/>
              </p:cNvSpPr>
              <p:nvPr/>
            </p:nvSpPr>
            <p:spPr>
              <a:xfrm>
                <a:off x="1038215" y="4651301"/>
                <a:ext cx="5213727"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01656E2-2923-2BE4-0819-C0CA2FE51AFA}"/>
                  </a:ext>
                </a:extLst>
              </p:cNvPr>
              <p:cNvSpPr txBox="1"/>
              <p:nvPr/>
            </p:nvSpPr>
            <p:spPr>
              <a:xfrm>
                <a:off x="746234" y="5144498"/>
                <a:ext cx="715019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800" b="1" i="1" dirty="0" smtClean="0">
                              <a:solidFill>
                                <a:srgbClr val="00B050"/>
                              </a:solidFill>
                              <a:latin typeface="Cambria Math" panose="02040503050406030204" pitchFamily="18" charset="0"/>
                              <a:ea typeface="Cambria Math" panose="02040503050406030204" pitchFamily="18" charset="0"/>
                            </a:rPr>
                          </m:ctrlPr>
                        </m:sSubPr>
                        <m:e>
                          <m:r>
                            <a:rPr lang="en-IN" sz="2800" b="1" i="1" dirty="0">
                              <a:solidFill>
                                <a:srgbClr val="00B050"/>
                              </a:solidFill>
                              <a:latin typeface="Cambria Math" panose="02040503050406030204" pitchFamily="18" charset="0"/>
                              <a:ea typeface="Cambria Math" panose="02040503050406030204" pitchFamily="18" charset="0"/>
                            </a:rPr>
                            <m:t>𝜹</m:t>
                          </m:r>
                        </m:e>
                        <m:sub>
                          <m:r>
                            <a:rPr lang="en-IN" sz="2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2800" b="1" i="1" dirty="0" smtClean="0">
                              <a:solidFill>
                                <a:srgbClr val="00B050"/>
                              </a:solidFill>
                              <a:latin typeface="Cambria Math" panose="02040503050406030204" pitchFamily="18" charset="0"/>
                              <a:ea typeface="Cambria Math" panose="02040503050406030204" pitchFamily="18" charset="0"/>
                            </a:rPr>
                          </m:ctrlPr>
                        </m:dPr>
                        <m:e>
                          <m:r>
                            <a:rPr lang="en-IN" sz="2800" b="1" i="1" dirty="0" smtClean="0">
                              <a:solidFill>
                                <a:srgbClr val="00B050"/>
                              </a:solidFill>
                              <a:latin typeface="Cambria Math" panose="02040503050406030204" pitchFamily="18" charset="0"/>
                              <a:ea typeface="Cambria Math" panose="02040503050406030204" pitchFamily="18" charset="0"/>
                            </a:rPr>
                            <m:t>𝟑</m:t>
                          </m:r>
                        </m:e>
                      </m:d>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𝒎𝒂𝒙</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𝟎</m:t>
                      </m:r>
                      <m:r>
                        <a:rPr lang="en-IN" sz="2800" b="1" i="0" dirty="0" smtClean="0">
                          <a:solidFill>
                            <a:srgbClr val="00B050"/>
                          </a:solidFill>
                          <a:latin typeface="Cambria Math" panose="02040503050406030204" pitchFamily="18" charset="0"/>
                          <a:ea typeface="Cambria Math" panose="02040503050406030204" pitchFamily="18" charset="0"/>
                        </a:rPr>
                        <m:t>𝟎𝟔𝟑</m:t>
                      </m:r>
                      <m:r>
                        <a:rPr lang="en-IN" sz="2800" b="1" i="0" dirty="0" smtClean="0">
                          <a:solidFill>
                            <a:srgbClr val="00B050"/>
                          </a:solidFill>
                          <a:latin typeface="Cambria Math" panose="02040503050406030204" pitchFamily="18" charset="0"/>
                          <a:ea typeface="Cambria Math" panose="02040503050406030204" pitchFamily="18" charset="0"/>
                        </a:rPr>
                        <m:t>,</m:t>
                      </m:r>
                      <m:r>
                        <a:rPr lang="en-IN" sz="2800" b="1" i="0" dirty="0" smtClean="0">
                          <a:solidFill>
                            <a:srgbClr val="00B050"/>
                          </a:solidFill>
                          <a:latin typeface="Cambria Math" panose="02040503050406030204" pitchFamily="18" charset="0"/>
                          <a:ea typeface="Cambria Math" panose="02040503050406030204" pitchFamily="18" charset="0"/>
                        </a:rPr>
                        <m:t>𝟎</m:t>
                      </m:r>
                      <m:r>
                        <a:rPr lang="en-IN" sz="2800" b="1" i="0" dirty="0" smtClean="0">
                          <a:solidFill>
                            <a:srgbClr val="00B050"/>
                          </a:solidFill>
                          <a:latin typeface="Cambria Math" panose="02040503050406030204" pitchFamily="18" charset="0"/>
                          <a:ea typeface="Cambria Math" panose="02040503050406030204" pitchFamily="18" charset="0"/>
                        </a:rPr>
                        <m:t>.</m:t>
                      </m:r>
                      <m:r>
                        <a:rPr lang="en-IN" sz="2800" b="1" i="0" dirty="0" smtClean="0">
                          <a:solidFill>
                            <a:srgbClr val="00B050"/>
                          </a:solidFill>
                          <a:latin typeface="Cambria Math" panose="02040503050406030204" pitchFamily="18" charset="0"/>
                          <a:ea typeface="Cambria Math" panose="02040503050406030204" pitchFamily="18" charset="0"/>
                        </a:rPr>
                        <m:t>𝟎𝟑𝟏𝟓</m:t>
                      </m:r>
                      <m:r>
                        <a:rPr lang="en-IN" sz="2800" b="1" i="0" dirty="0" smtClean="0">
                          <a:solidFill>
                            <a:srgbClr val="00B050"/>
                          </a:solidFill>
                          <a:latin typeface="Cambria Math" panose="02040503050406030204" pitchFamily="18" charset="0"/>
                          <a:ea typeface="Cambria Math" panose="02040503050406030204" pitchFamily="18" charset="0"/>
                        </a:rPr>
                        <m:t>)</m:t>
                      </m:r>
                    </m:oMath>
                  </m:oMathPara>
                </a14:m>
                <a:endParaRPr lang="en-IN" sz="2800" b="1" dirty="0">
                  <a:solidFill>
                    <a:srgbClr val="00B050"/>
                  </a:solidFill>
                </a:endParaRPr>
              </a:p>
            </p:txBody>
          </p:sp>
        </mc:Choice>
        <mc:Fallback xmlns="">
          <p:sp>
            <p:nvSpPr>
              <p:cNvPr id="10" name="TextBox 9">
                <a:extLst>
                  <a:ext uri="{FF2B5EF4-FFF2-40B4-BE49-F238E27FC236}">
                    <a16:creationId xmlns:a16="http://schemas.microsoft.com/office/drawing/2014/main" id="{A01656E2-2923-2BE4-0819-C0CA2FE51AFA}"/>
                  </a:ext>
                </a:extLst>
              </p:cNvPr>
              <p:cNvSpPr txBox="1">
                <a:spLocks noRot="1" noChangeAspect="1" noMove="1" noResize="1" noEditPoints="1" noAdjustHandles="1" noChangeArrowheads="1" noChangeShapeType="1" noTextEdit="1"/>
              </p:cNvSpPr>
              <p:nvPr/>
            </p:nvSpPr>
            <p:spPr>
              <a:xfrm>
                <a:off x="746234" y="5144498"/>
                <a:ext cx="7150193"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EE1EEF-7485-A5CC-98A3-BC063E9AEDA1}"/>
                  </a:ext>
                </a:extLst>
              </p:cNvPr>
              <p:cNvSpPr txBox="1"/>
              <p:nvPr/>
            </p:nvSpPr>
            <p:spPr>
              <a:xfrm>
                <a:off x="935499" y="5703620"/>
                <a:ext cx="7385319"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800" b="1" i="1" dirty="0" smtClean="0">
                              <a:solidFill>
                                <a:srgbClr val="00B050"/>
                              </a:solidFill>
                              <a:latin typeface="Cambria Math" panose="02040503050406030204" pitchFamily="18" charset="0"/>
                              <a:ea typeface="Cambria Math" panose="02040503050406030204" pitchFamily="18" charset="0"/>
                            </a:rPr>
                          </m:ctrlPr>
                        </m:sSubPr>
                        <m:e>
                          <m:r>
                            <a:rPr lang="en-IN" sz="2800" b="1" i="1" dirty="0">
                              <a:solidFill>
                                <a:srgbClr val="00B050"/>
                              </a:solidFill>
                              <a:latin typeface="Cambria Math" panose="02040503050406030204" pitchFamily="18" charset="0"/>
                              <a:ea typeface="Cambria Math" panose="02040503050406030204" pitchFamily="18" charset="0"/>
                            </a:rPr>
                            <m:t>𝜹</m:t>
                          </m:r>
                        </m:e>
                        <m:sub>
                          <m:r>
                            <a:rPr lang="en-IN" sz="2800" b="1" i="1" dirty="0" smtClean="0">
                              <a:solidFill>
                                <a:srgbClr val="00B050"/>
                              </a:solidFill>
                              <a:latin typeface="Cambria Math" panose="02040503050406030204" pitchFamily="18" charset="0"/>
                              <a:ea typeface="Cambria Math" panose="02040503050406030204" pitchFamily="18" charset="0"/>
                            </a:rPr>
                            <m:t>𝑰𝑷</m:t>
                          </m:r>
                        </m:sub>
                      </m:sSub>
                      <m:d>
                        <m:dPr>
                          <m:ctrlPr>
                            <a:rPr lang="en-IN" sz="2800" b="1" i="1" dirty="0" smtClean="0">
                              <a:solidFill>
                                <a:srgbClr val="00B050"/>
                              </a:solidFill>
                              <a:latin typeface="Cambria Math" panose="02040503050406030204" pitchFamily="18" charset="0"/>
                              <a:ea typeface="Cambria Math" panose="02040503050406030204" pitchFamily="18" charset="0"/>
                            </a:rPr>
                          </m:ctrlPr>
                        </m:dPr>
                        <m:e>
                          <m:r>
                            <a:rPr lang="en-IN" sz="2800" b="1" i="1" dirty="0" smtClean="0">
                              <a:solidFill>
                                <a:srgbClr val="00B050"/>
                              </a:solidFill>
                              <a:latin typeface="Cambria Math" panose="02040503050406030204" pitchFamily="18" charset="0"/>
                              <a:ea typeface="Cambria Math" panose="02040503050406030204" pitchFamily="18" charset="0"/>
                            </a:rPr>
                            <m:t>𝟒</m:t>
                          </m:r>
                        </m:e>
                      </m:d>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smtClean="0">
                          <a:solidFill>
                            <a:srgbClr val="00B050"/>
                          </a:solidFill>
                          <a:latin typeface="Cambria Math" panose="02040503050406030204" pitchFamily="18" charset="0"/>
                          <a:ea typeface="Cambria Math" panose="02040503050406030204" pitchFamily="18" charset="0"/>
                        </a:rPr>
                        <m:t>𝒎𝒂𝒙</m:t>
                      </m:r>
                      <m:r>
                        <a:rPr lang="en-IN" sz="2800" b="1" i="1" dirty="0" smtClean="0">
                          <a:solidFill>
                            <a:srgbClr val="00B050"/>
                          </a:solidFill>
                          <a:latin typeface="Cambria Math" panose="02040503050406030204" pitchFamily="18" charset="0"/>
                          <a:ea typeface="Cambria Math" panose="02040503050406030204" pitchFamily="18" charset="0"/>
                        </a:rPr>
                        <m:t>(</m:t>
                      </m:r>
                      <m:r>
                        <a:rPr lang="en-IN" sz="2800" b="1" i="1" dirty="0">
                          <a:solidFill>
                            <a:srgbClr val="00B050"/>
                          </a:solidFill>
                          <a:latin typeface="Cambria Math" panose="02040503050406030204" pitchFamily="18" charset="0"/>
                          <a:ea typeface="Cambria Math" panose="02040503050406030204" pitchFamily="18" charset="0"/>
                        </a:rPr>
                        <m:t>𝟎</m:t>
                      </m:r>
                      <m:r>
                        <a:rPr lang="en-IN" sz="2800" b="1" i="1" dirty="0">
                          <a:solidFill>
                            <a:srgbClr val="00B050"/>
                          </a:solidFill>
                          <a:latin typeface="Cambria Math" panose="02040503050406030204" pitchFamily="18" charset="0"/>
                          <a:ea typeface="Cambria Math" panose="02040503050406030204" pitchFamily="18" charset="0"/>
                        </a:rPr>
                        <m:t>.</m:t>
                      </m:r>
                      <m:r>
                        <a:rPr lang="en-IN" sz="2800" b="1" i="1" dirty="0">
                          <a:solidFill>
                            <a:srgbClr val="00B050"/>
                          </a:solidFill>
                          <a:latin typeface="Cambria Math" panose="02040503050406030204" pitchFamily="18" charset="0"/>
                          <a:ea typeface="Cambria Math" panose="02040503050406030204" pitchFamily="18" charset="0"/>
                        </a:rPr>
                        <m:t>𝟎𝟎𝟓𝟔𝟕</m:t>
                      </m:r>
                      <m:r>
                        <a:rPr lang="en-IN" sz="2800" b="1" i="1" dirty="0">
                          <a:solidFill>
                            <a:srgbClr val="00B050"/>
                          </a:solidFill>
                          <a:latin typeface="Cambria Math" panose="02040503050406030204" pitchFamily="18" charset="0"/>
                          <a:ea typeface="Cambria Math" panose="02040503050406030204" pitchFamily="18" charset="0"/>
                        </a:rPr>
                        <m:t>,</m:t>
                      </m:r>
                      <m:r>
                        <a:rPr lang="en-IN" sz="2800" b="1" i="1" dirty="0">
                          <a:solidFill>
                            <a:srgbClr val="00B050"/>
                          </a:solidFill>
                          <a:latin typeface="Cambria Math" panose="02040503050406030204" pitchFamily="18" charset="0"/>
                          <a:ea typeface="Cambria Math" panose="02040503050406030204" pitchFamily="18" charset="0"/>
                        </a:rPr>
                        <m:t>𝟎</m:t>
                      </m:r>
                      <m:r>
                        <a:rPr lang="en-IN" sz="2800" b="1" i="1" dirty="0">
                          <a:solidFill>
                            <a:srgbClr val="00B050"/>
                          </a:solidFill>
                          <a:latin typeface="Cambria Math" panose="02040503050406030204" pitchFamily="18" charset="0"/>
                          <a:ea typeface="Cambria Math" panose="02040503050406030204" pitchFamily="18" charset="0"/>
                        </a:rPr>
                        <m:t>.</m:t>
                      </m:r>
                      <m:r>
                        <a:rPr lang="en-IN" sz="2800" b="1" i="1" dirty="0">
                          <a:solidFill>
                            <a:srgbClr val="00B050"/>
                          </a:solidFill>
                          <a:latin typeface="Cambria Math" panose="02040503050406030204" pitchFamily="18" charset="0"/>
                          <a:ea typeface="Cambria Math" panose="02040503050406030204" pitchFamily="18" charset="0"/>
                        </a:rPr>
                        <m:t>𝟎𝟎𝟏𝟓𝟕𝟓</m:t>
                      </m:r>
                      <m:r>
                        <a:rPr lang="en-IN" sz="2800" b="1" i="1" dirty="0" smtClean="0">
                          <a:solidFill>
                            <a:srgbClr val="00B050"/>
                          </a:solidFill>
                          <a:latin typeface="Cambria Math" panose="02040503050406030204" pitchFamily="18" charset="0"/>
                          <a:ea typeface="Cambria Math" panose="02040503050406030204" pitchFamily="18" charset="0"/>
                        </a:rPr>
                        <m:t>)</m:t>
                      </m:r>
                    </m:oMath>
                  </m:oMathPara>
                </a14:m>
                <a:endParaRPr lang="en-IN" sz="2800" b="1" dirty="0">
                  <a:solidFill>
                    <a:srgbClr val="00B050"/>
                  </a:solidFill>
                </a:endParaRPr>
              </a:p>
            </p:txBody>
          </p:sp>
        </mc:Choice>
        <mc:Fallback xmlns="">
          <p:sp>
            <p:nvSpPr>
              <p:cNvPr id="11" name="TextBox 10">
                <a:extLst>
                  <a:ext uri="{FF2B5EF4-FFF2-40B4-BE49-F238E27FC236}">
                    <a16:creationId xmlns:a16="http://schemas.microsoft.com/office/drawing/2014/main" id="{1DEE1EEF-7485-A5CC-98A3-BC063E9AEDA1}"/>
                  </a:ext>
                </a:extLst>
              </p:cNvPr>
              <p:cNvSpPr txBox="1">
                <a:spLocks noRot="1" noChangeAspect="1" noMove="1" noResize="1" noEditPoints="1" noAdjustHandles="1" noChangeArrowheads="1" noChangeShapeType="1" noTextEdit="1"/>
              </p:cNvSpPr>
              <p:nvPr/>
            </p:nvSpPr>
            <p:spPr>
              <a:xfrm>
                <a:off x="935499" y="5703620"/>
                <a:ext cx="7385319"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9F081D-D39A-527D-F44C-A4D5402B6D26}"/>
                  </a:ext>
                </a:extLst>
              </p:cNvPr>
              <p:cNvSpPr txBox="1"/>
              <p:nvPr/>
            </p:nvSpPr>
            <p:spPr>
              <a:xfrm>
                <a:off x="7743218" y="2601645"/>
                <a:ext cx="1957439"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400" b="1" i="1" dirty="0" smtClean="0">
                              <a:solidFill>
                                <a:srgbClr val="002060"/>
                              </a:solidFill>
                              <a:latin typeface="Cambria Math" panose="02040503050406030204" pitchFamily="18" charset="0"/>
                              <a:ea typeface="Cambria Math" panose="02040503050406030204" pitchFamily="18" charset="0"/>
                            </a:rPr>
                          </m:ctrlPr>
                        </m:sSubPr>
                        <m:e>
                          <m:r>
                            <a:rPr lang="en-IN" sz="2400" b="1" i="1" dirty="0" smtClean="0">
                              <a:solidFill>
                                <a:srgbClr val="002060"/>
                              </a:solidFill>
                              <a:latin typeface="Cambria Math" panose="02040503050406030204" pitchFamily="18" charset="0"/>
                              <a:ea typeface="Cambria Math" panose="02040503050406030204" pitchFamily="18" charset="0"/>
                            </a:rPr>
                            <m:t>𝚿</m:t>
                          </m:r>
                        </m:e>
                        <m:sub>
                          <m:r>
                            <a:rPr lang="en-IN" sz="2400" b="1" i="1" dirty="0" smtClean="0">
                              <a:solidFill>
                                <a:srgbClr val="002060"/>
                              </a:solidFill>
                              <a:latin typeface="Cambria Math" panose="02040503050406030204" pitchFamily="18" charset="0"/>
                              <a:ea typeface="Cambria Math" panose="02040503050406030204" pitchFamily="18" charset="0"/>
                            </a:rPr>
                            <m:t>𝑪𝑷</m:t>
                          </m:r>
                        </m:sub>
                      </m:sSub>
                      <m:d>
                        <m:dPr>
                          <m:ctrlPr>
                            <a:rPr lang="en-IN" sz="2400" b="1" i="1" dirty="0" smtClean="0">
                              <a:solidFill>
                                <a:srgbClr val="002060"/>
                              </a:solidFill>
                              <a:latin typeface="Cambria Math" panose="02040503050406030204" pitchFamily="18" charset="0"/>
                              <a:ea typeface="Cambria Math" panose="02040503050406030204" pitchFamily="18" charset="0"/>
                            </a:rPr>
                          </m:ctrlPr>
                        </m:dPr>
                        <m:e>
                          <m:r>
                            <a:rPr lang="en-IN" sz="2400" b="1" i="1" dirty="0" smtClean="0">
                              <a:solidFill>
                                <a:srgbClr val="002060"/>
                              </a:solidFill>
                              <a:latin typeface="Cambria Math" panose="02040503050406030204" pitchFamily="18" charset="0"/>
                              <a:ea typeface="Cambria Math" panose="02040503050406030204" pitchFamily="18" charset="0"/>
                            </a:rPr>
                            <m:t>𝟐</m:t>
                          </m:r>
                        </m:e>
                      </m:d>
                      <m:r>
                        <a:rPr lang="en-IN" sz="2400" b="1" i="1" dirty="0" smtClean="0">
                          <a:solidFill>
                            <a:srgbClr val="002060"/>
                          </a:solidFill>
                          <a:latin typeface="Cambria Math" panose="02040503050406030204" pitchFamily="18" charset="0"/>
                          <a:ea typeface="Cambria Math" panose="02040503050406030204" pitchFamily="18" charset="0"/>
                        </a:rPr>
                        <m:t>=</m:t>
                      </m:r>
                      <m:r>
                        <a:rPr lang="en-IN" sz="2400" b="1" i="1" dirty="0" smtClean="0">
                          <a:solidFill>
                            <a:srgbClr val="002060"/>
                          </a:solidFill>
                          <a:latin typeface="Cambria Math" panose="02040503050406030204" pitchFamily="18" charset="0"/>
                          <a:ea typeface="Cambria Math" panose="02040503050406030204" pitchFamily="18" charset="0"/>
                        </a:rPr>
                        <m:t>𝑪𝑷</m:t>
                      </m:r>
                    </m:oMath>
                  </m:oMathPara>
                </a14:m>
                <a:endParaRPr lang="en-IN" sz="2400" b="1" dirty="0">
                  <a:solidFill>
                    <a:srgbClr val="002060"/>
                  </a:solidFill>
                </a:endParaRPr>
              </a:p>
            </p:txBody>
          </p:sp>
        </mc:Choice>
        <mc:Fallback xmlns="">
          <p:sp>
            <p:nvSpPr>
              <p:cNvPr id="12" name="TextBox 11">
                <a:extLst>
                  <a:ext uri="{FF2B5EF4-FFF2-40B4-BE49-F238E27FC236}">
                    <a16:creationId xmlns:a16="http://schemas.microsoft.com/office/drawing/2014/main" id="{CE9F081D-D39A-527D-F44C-A4D5402B6D26}"/>
                  </a:ext>
                </a:extLst>
              </p:cNvPr>
              <p:cNvSpPr txBox="1">
                <a:spLocks noRot="1" noChangeAspect="1" noMove="1" noResize="1" noEditPoints="1" noAdjustHandles="1" noChangeArrowheads="1" noChangeShapeType="1" noTextEdit="1"/>
              </p:cNvSpPr>
              <p:nvPr/>
            </p:nvSpPr>
            <p:spPr>
              <a:xfrm>
                <a:off x="7743218" y="2601645"/>
                <a:ext cx="1957439" cy="461665"/>
              </a:xfrm>
              <a:prstGeom prst="rect">
                <a:avLst/>
              </a:prstGeom>
              <a:blipFill>
                <a:blip r:embed="rId10"/>
                <a:stretch>
                  <a:fillRect l="-249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65E9F9-44A3-870D-AFCD-41067A7858E6}"/>
                  </a:ext>
                </a:extLst>
              </p:cNvPr>
              <p:cNvSpPr txBox="1"/>
              <p:nvPr/>
            </p:nvSpPr>
            <p:spPr>
              <a:xfrm>
                <a:off x="7743217" y="4620164"/>
                <a:ext cx="1957439"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400" b="1" i="1" dirty="0" smtClean="0">
                              <a:solidFill>
                                <a:srgbClr val="002060"/>
                              </a:solidFill>
                              <a:latin typeface="Cambria Math" panose="02040503050406030204" pitchFamily="18" charset="0"/>
                              <a:ea typeface="Cambria Math" panose="02040503050406030204" pitchFamily="18" charset="0"/>
                            </a:rPr>
                          </m:ctrlPr>
                        </m:sSubPr>
                        <m:e>
                          <m:r>
                            <a:rPr lang="en-IN" sz="2400" b="1" i="1" dirty="0" smtClean="0">
                              <a:solidFill>
                                <a:srgbClr val="002060"/>
                              </a:solidFill>
                              <a:latin typeface="Cambria Math" panose="02040503050406030204" pitchFamily="18" charset="0"/>
                              <a:ea typeface="Cambria Math" panose="02040503050406030204" pitchFamily="18" charset="0"/>
                            </a:rPr>
                            <m:t>𝚿</m:t>
                          </m:r>
                        </m:e>
                        <m:sub>
                          <m:r>
                            <a:rPr lang="en-IN" sz="2400" b="1" i="1" dirty="0" smtClean="0">
                              <a:solidFill>
                                <a:srgbClr val="002060"/>
                              </a:solidFill>
                              <a:latin typeface="Cambria Math" panose="02040503050406030204" pitchFamily="18" charset="0"/>
                              <a:ea typeface="Cambria Math" panose="02040503050406030204" pitchFamily="18" charset="0"/>
                            </a:rPr>
                            <m:t>𝑰𝑷</m:t>
                          </m:r>
                        </m:sub>
                      </m:sSub>
                      <m:d>
                        <m:dPr>
                          <m:ctrlPr>
                            <a:rPr lang="en-IN" sz="2400" b="1" i="1" dirty="0" smtClean="0">
                              <a:solidFill>
                                <a:srgbClr val="002060"/>
                              </a:solidFill>
                              <a:latin typeface="Cambria Math" panose="02040503050406030204" pitchFamily="18" charset="0"/>
                              <a:ea typeface="Cambria Math" panose="02040503050406030204" pitchFamily="18" charset="0"/>
                            </a:rPr>
                          </m:ctrlPr>
                        </m:dPr>
                        <m:e>
                          <m:r>
                            <a:rPr lang="en-IN" sz="2400" b="1" i="1" dirty="0" smtClean="0">
                              <a:solidFill>
                                <a:srgbClr val="002060"/>
                              </a:solidFill>
                              <a:latin typeface="Cambria Math" panose="02040503050406030204" pitchFamily="18" charset="0"/>
                              <a:ea typeface="Cambria Math" panose="02040503050406030204" pitchFamily="18" charset="0"/>
                            </a:rPr>
                            <m:t>𝟐</m:t>
                          </m:r>
                        </m:e>
                      </m:d>
                      <m:r>
                        <a:rPr lang="en-IN" sz="2400" b="1" i="1" dirty="0" smtClean="0">
                          <a:solidFill>
                            <a:srgbClr val="002060"/>
                          </a:solidFill>
                          <a:latin typeface="Cambria Math" panose="02040503050406030204" pitchFamily="18" charset="0"/>
                          <a:ea typeface="Cambria Math" panose="02040503050406030204" pitchFamily="18" charset="0"/>
                        </a:rPr>
                        <m:t>=</m:t>
                      </m:r>
                      <m:r>
                        <a:rPr lang="en-IN" sz="2400" b="1" i="1" dirty="0" smtClean="0">
                          <a:solidFill>
                            <a:srgbClr val="002060"/>
                          </a:solidFill>
                          <a:latin typeface="Cambria Math" panose="02040503050406030204" pitchFamily="18" charset="0"/>
                          <a:ea typeface="Cambria Math" panose="02040503050406030204" pitchFamily="18" charset="0"/>
                        </a:rPr>
                        <m:t>𝑪𝑷</m:t>
                      </m:r>
                    </m:oMath>
                  </m:oMathPara>
                </a14:m>
                <a:endParaRPr lang="en-IN" sz="2400" b="1" dirty="0">
                  <a:solidFill>
                    <a:srgbClr val="002060"/>
                  </a:solidFill>
                </a:endParaRPr>
              </a:p>
            </p:txBody>
          </p:sp>
        </mc:Choice>
        <mc:Fallback xmlns="">
          <p:sp>
            <p:nvSpPr>
              <p:cNvPr id="13" name="TextBox 12">
                <a:extLst>
                  <a:ext uri="{FF2B5EF4-FFF2-40B4-BE49-F238E27FC236}">
                    <a16:creationId xmlns:a16="http://schemas.microsoft.com/office/drawing/2014/main" id="{9065E9F9-44A3-870D-AFCD-41067A7858E6}"/>
                  </a:ext>
                </a:extLst>
              </p:cNvPr>
              <p:cNvSpPr txBox="1">
                <a:spLocks noRot="1" noChangeAspect="1" noMove="1" noResize="1" noEditPoints="1" noAdjustHandles="1" noChangeArrowheads="1" noChangeShapeType="1" noTextEdit="1"/>
              </p:cNvSpPr>
              <p:nvPr/>
            </p:nvSpPr>
            <p:spPr>
              <a:xfrm>
                <a:off x="7743217" y="4620164"/>
                <a:ext cx="1957439" cy="461665"/>
              </a:xfrm>
              <a:prstGeom prst="rect">
                <a:avLst/>
              </a:prstGeom>
              <a:blipFill>
                <a:blip r:embed="rId11"/>
                <a:stretch>
                  <a:fillRect l="-1246"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DA73EB-77C3-67F6-6B79-87003F305589}"/>
                  </a:ext>
                </a:extLst>
              </p:cNvPr>
              <p:cNvSpPr txBox="1"/>
              <p:nvPr/>
            </p:nvSpPr>
            <p:spPr>
              <a:xfrm>
                <a:off x="7743218" y="3124865"/>
                <a:ext cx="1957439"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400" b="1" i="1" dirty="0" smtClean="0">
                              <a:solidFill>
                                <a:srgbClr val="002060"/>
                              </a:solidFill>
                              <a:latin typeface="Cambria Math" panose="02040503050406030204" pitchFamily="18" charset="0"/>
                              <a:ea typeface="Cambria Math" panose="02040503050406030204" pitchFamily="18" charset="0"/>
                            </a:rPr>
                          </m:ctrlPr>
                        </m:sSubPr>
                        <m:e>
                          <m:r>
                            <a:rPr lang="en-IN" sz="2400" b="1" i="1" dirty="0" smtClean="0">
                              <a:solidFill>
                                <a:srgbClr val="002060"/>
                              </a:solidFill>
                              <a:latin typeface="Cambria Math" panose="02040503050406030204" pitchFamily="18" charset="0"/>
                              <a:ea typeface="Cambria Math" panose="02040503050406030204" pitchFamily="18" charset="0"/>
                            </a:rPr>
                            <m:t>𝚿</m:t>
                          </m:r>
                        </m:e>
                        <m:sub>
                          <m:r>
                            <a:rPr lang="en-IN" sz="2400" b="1" i="1" dirty="0" smtClean="0">
                              <a:solidFill>
                                <a:srgbClr val="002060"/>
                              </a:solidFill>
                              <a:latin typeface="Cambria Math" panose="02040503050406030204" pitchFamily="18" charset="0"/>
                              <a:ea typeface="Cambria Math" panose="02040503050406030204" pitchFamily="18" charset="0"/>
                            </a:rPr>
                            <m:t>𝑪𝑷</m:t>
                          </m:r>
                        </m:sub>
                      </m:sSub>
                      <m:d>
                        <m:dPr>
                          <m:ctrlPr>
                            <a:rPr lang="en-IN" sz="2400" b="1" i="1" dirty="0" smtClean="0">
                              <a:solidFill>
                                <a:srgbClr val="002060"/>
                              </a:solidFill>
                              <a:latin typeface="Cambria Math" panose="02040503050406030204" pitchFamily="18" charset="0"/>
                              <a:ea typeface="Cambria Math" panose="02040503050406030204" pitchFamily="18" charset="0"/>
                            </a:rPr>
                          </m:ctrlPr>
                        </m:dPr>
                        <m:e>
                          <m:r>
                            <a:rPr lang="en-IN" sz="2400" b="1" i="1" dirty="0" smtClean="0">
                              <a:solidFill>
                                <a:srgbClr val="002060"/>
                              </a:solidFill>
                              <a:latin typeface="Cambria Math" panose="02040503050406030204" pitchFamily="18" charset="0"/>
                              <a:ea typeface="Cambria Math" panose="02040503050406030204" pitchFamily="18" charset="0"/>
                            </a:rPr>
                            <m:t>𝟑</m:t>
                          </m:r>
                        </m:e>
                      </m:d>
                      <m:r>
                        <a:rPr lang="en-IN" sz="2400" b="1" i="1" dirty="0" smtClean="0">
                          <a:solidFill>
                            <a:srgbClr val="002060"/>
                          </a:solidFill>
                          <a:latin typeface="Cambria Math" panose="02040503050406030204" pitchFamily="18" charset="0"/>
                          <a:ea typeface="Cambria Math" panose="02040503050406030204" pitchFamily="18" charset="0"/>
                        </a:rPr>
                        <m:t>=</m:t>
                      </m:r>
                      <m:r>
                        <a:rPr lang="en-IN" sz="2400" b="1" i="1" dirty="0" smtClean="0">
                          <a:solidFill>
                            <a:srgbClr val="002060"/>
                          </a:solidFill>
                          <a:latin typeface="Cambria Math" panose="02040503050406030204" pitchFamily="18" charset="0"/>
                          <a:ea typeface="Cambria Math" panose="02040503050406030204" pitchFamily="18" charset="0"/>
                        </a:rPr>
                        <m:t>𝑰𝑷</m:t>
                      </m:r>
                    </m:oMath>
                  </m:oMathPara>
                </a14:m>
                <a:endParaRPr lang="en-IN" sz="2400" b="1" dirty="0">
                  <a:solidFill>
                    <a:srgbClr val="002060"/>
                  </a:solidFill>
                </a:endParaRPr>
              </a:p>
            </p:txBody>
          </p:sp>
        </mc:Choice>
        <mc:Fallback xmlns="">
          <p:sp>
            <p:nvSpPr>
              <p:cNvPr id="14" name="TextBox 13">
                <a:extLst>
                  <a:ext uri="{FF2B5EF4-FFF2-40B4-BE49-F238E27FC236}">
                    <a16:creationId xmlns:a16="http://schemas.microsoft.com/office/drawing/2014/main" id="{7EDA73EB-77C3-67F6-6B79-87003F305589}"/>
                  </a:ext>
                </a:extLst>
              </p:cNvPr>
              <p:cNvSpPr txBox="1">
                <a:spLocks noRot="1" noChangeAspect="1" noMove="1" noResize="1" noEditPoints="1" noAdjustHandles="1" noChangeArrowheads="1" noChangeShapeType="1" noTextEdit="1"/>
              </p:cNvSpPr>
              <p:nvPr/>
            </p:nvSpPr>
            <p:spPr>
              <a:xfrm>
                <a:off x="7743218" y="3124865"/>
                <a:ext cx="1957439" cy="461665"/>
              </a:xfrm>
              <a:prstGeom prst="rect">
                <a:avLst/>
              </a:prstGeom>
              <a:blipFill>
                <a:blip r:embed="rId12"/>
                <a:stretch>
                  <a:fillRect l="-935"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57F63B-D4BF-DD33-B8F9-C2D466A509CD}"/>
                  </a:ext>
                </a:extLst>
              </p:cNvPr>
              <p:cNvSpPr txBox="1"/>
              <p:nvPr/>
            </p:nvSpPr>
            <p:spPr>
              <a:xfrm>
                <a:off x="7743216" y="5143384"/>
                <a:ext cx="1957439"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400" b="1" i="1" dirty="0" smtClean="0">
                              <a:solidFill>
                                <a:srgbClr val="002060"/>
                              </a:solidFill>
                              <a:latin typeface="Cambria Math" panose="02040503050406030204" pitchFamily="18" charset="0"/>
                              <a:ea typeface="Cambria Math" panose="02040503050406030204" pitchFamily="18" charset="0"/>
                            </a:rPr>
                          </m:ctrlPr>
                        </m:sSubPr>
                        <m:e>
                          <m:r>
                            <a:rPr lang="en-IN" sz="2400" b="1" i="1" dirty="0" smtClean="0">
                              <a:solidFill>
                                <a:srgbClr val="002060"/>
                              </a:solidFill>
                              <a:latin typeface="Cambria Math" panose="02040503050406030204" pitchFamily="18" charset="0"/>
                              <a:ea typeface="Cambria Math" panose="02040503050406030204" pitchFamily="18" charset="0"/>
                            </a:rPr>
                            <m:t>𝚿</m:t>
                          </m:r>
                        </m:e>
                        <m:sub>
                          <m:r>
                            <a:rPr lang="en-IN" sz="2400" b="1" i="1" dirty="0" smtClean="0">
                              <a:solidFill>
                                <a:srgbClr val="002060"/>
                              </a:solidFill>
                              <a:latin typeface="Cambria Math" panose="02040503050406030204" pitchFamily="18" charset="0"/>
                              <a:ea typeface="Cambria Math" panose="02040503050406030204" pitchFamily="18" charset="0"/>
                            </a:rPr>
                            <m:t>𝑰𝑷</m:t>
                          </m:r>
                        </m:sub>
                      </m:sSub>
                      <m:d>
                        <m:dPr>
                          <m:ctrlPr>
                            <a:rPr lang="en-IN" sz="2400" b="1" i="1" dirty="0" smtClean="0">
                              <a:solidFill>
                                <a:srgbClr val="002060"/>
                              </a:solidFill>
                              <a:latin typeface="Cambria Math" panose="02040503050406030204" pitchFamily="18" charset="0"/>
                              <a:ea typeface="Cambria Math" panose="02040503050406030204" pitchFamily="18" charset="0"/>
                            </a:rPr>
                          </m:ctrlPr>
                        </m:dPr>
                        <m:e>
                          <m:r>
                            <a:rPr lang="en-IN" sz="2400" b="1" i="1" dirty="0" smtClean="0">
                              <a:solidFill>
                                <a:srgbClr val="002060"/>
                              </a:solidFill>
                              <a:latin typeface="Cambria Math" panose="02040503050406030204" pitchFamily="18" charset="0"/>
                              <a:ea typeface="Cambria Math" panose="02040503050406030204" pitchFamily="18" charset="0"/>
                            </a:rPr>
                            <m:t>𝟑</m:t>
                          </m:r>
                        </m:e>
                      </m:d>
                      <m:r>
                        <a:rPr lang="en-IN" sz="2400" b="1" i="1" dirty="0" smtClean="0">
                          <a:solidFill>
                            <a:srgbClr val="002060"/>
                          </a:solidFill>
                          <a:latin typeface="Cambria Math" panose="02040503050406030204" pitchFamily="18" charset="0"/>
                          <a:ea typeface="Cambria Math" panose="02040503050406030204" pitchFamily="18" charset="0"/>
                        </a:rPr>
                        <m:t>=</m:t>
                      </m:r>
                      <m:r>
                        <a:rPr lang="en-IN" sz="2400" b="1" i="1" dirty="0" smtClean="0">
                          <a:solidFill>
                            <a:srgbClr val="002060"/>
                          </a:solidFill>
                          <a:latin typeface="Cambria Math" panose="02040503050406030204" pitchFamily="18" charset="0"/>
                          <a:ea typeface="Cambria Math" panose="02040503050406030204" pitchFamily="18" charset="0"/>
                        </a:rPr>
                        <m:t>𝑰𝑷</m:t>
                      </m:r>
                    </m:oMath>
                  </m:oMathPara>
                </a14:m>
                <a:endParaRPr lang="en-IN" sz="2400" b="1" dirty="0">
                  <a:solidFill>
                    <a:srgbClr val="002060"/>
                  </a:solidFill>
                </a:endParaRPr>
              </a:p>
            </p:txBody>
          </p:sp>
        </mc:Choice>
        <mc:Fallback xmlns="">
          <p:sp>
            <p:nvSpPr>
              <p:cNvPr id="15" name="TextBox 14">
                <a:extLst>
                  <a:ext uri="{FF2B5EF4-FFF2-40B4-BE49-F238E27FC236}">
                    <a16:creationId xmlns:a16="http://schemas.microsoft.com/office/drawing/2014/main" id="{8C57F63B-D4BF-DD33-B8F9-C2D466A509CD}"/>
                  </a:ext>
                </a:extLst>
              </p:cNvPr>
              <p:cNvSpPr txBox="1">
                <a:spLocks noRot="1" noChangeAspect="1" noMove="1" noResize="1" noEditPoints="1" noAdjustHandles="1" noChangeArrowheads="1" noChangeShapeType="1" noTextEdit="1"/>
              </p:cNvSpPr>
              <p:nvPr/>
            </p:nvSpPr>
            <p:spPr>
              <a:xfrm>
                <a:off x="7743216" y="5143384"/>
                <a:ext cx="1957439" cy="461665"/>
              </a:xfrm>
              <a:prstGeom prst="rect">
                <a:avLst/>
              </a:prstGeom>
              <a:blipFill>
                <a:blip r:embed="rId13"/>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17D49B-856E-19B3-220B-2CECB4FAC79F}"/>
                  </a:ext>
                </a:extLst>
              </p:cNvPr>
              <p:cNvSpPr txBox="1"/>
              <p:nvPr/>
            </p:nvSpPr>
            <p:spPr>
              <a:xfrm>
                <a:off x="7743218" y="3610961"/>
                <a:ext cx="1957439"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400" b="1" i="1" dirty="0" smtClean="0">
                              <a:solidFill>
                                <a:srgbClr val="002060"/>
                              </a:solidFill>
                              <a:latin typeface="Cambria Math" panose="02040503050406030204" pitchFamily="18" charset="0"/>
                              <a:ea typeface="Cambria Math" panose="02040503050406030204" pitchFamily="18" charset="0"/>
                            </a:rPr>
                          </m:ctrlPr>
                        </m:sSubPr>
                        <m:e>
                          <m:r>
                            <a:rPr lang="en-IN" sz="2400" b="1" i="1" dirty="0" smtClean="0">
                              <a:solidFill>
                                <a:srgbClr val="002060"/>
                              </a:solidFill>
                              <a:latin typeface="Cambria Math" panose="02040503050406030204" pitchFamily="18" charset="0"/>
                              <a:ea typeface="Cambria Math" panose="02040503050406030204" pitchFamily="18" charset="0"/>
                            </a:rPr>
                            <m:t>𝚿</m:t>
                          </m:r>
                        </m:e>
                        <m:sub>
                          <m:r>
                            <a:rPr lang="en-IN" sz="2400" b="1" i="1" dirty="0" smtClean="0">
                              <a:solidFill>
                                <a:srgbClr val="002060"/>
                              </a:solidFill>
                              <a:latin typeface="Cambria Math" panose="02040503050406030204" pitchFamily="18" charset="0"/>
                              <a:ea typeface="Cambria Math" panose="02040503050406030204" pitchFamily="18" charset="0"/>
                            </a:rPr>
                            <m:t>𝑪𝑷</m:t>
                          </m:r>
                        </m:sub>
                      </m:sSub>
                      <m:d>
                        <m:dPr>
                          <m:ctrlPr>
                            <a:rPr lang="en-IN" sz="2400" b="1" i="1" dirty="0" smtClean="0">
                              <a:solidFill>
                                <a:srgbClr val="002060"/>
                              </a:solidFill>
                              <a:latin typeface="Cambria Math" panose="02040503050406030204" pitchFamily="18" charset="0"/>
                              <a:ea typeface="Cambria Math" panose="02040503050406030204" pitchFamily="18" charset="0"/>
                            </a:rPr>
                          </m:ctrlPr>
                        </m:dPr>
                        <m:e>
                          <m:r>
                            <a:rPr lang="en-IN" sz="2400" b="1" i="1" dirty="0" smtClean="0">
                              <a:solidFill>
                                <a:srgbClr val="002060"/>
                              </a:solidFill>
                              <a:latin typeface="Cambria Math" panose="02040503050406030204" pitchFamily="18" charset="0"/>
                              <a:ea typeface="Cambria Math" panose="02040503050406030204" pitchFamily="18" charset="0"/>
                            </a:rPr>
                            <m:t>𝟒</m:t>
                          </m:r>
                        </m:e>
                      </m:d>
                      <m:r>
                        <a:rPr lang="en-IN" sz="2400" b="1" i="1" dirty="0" smtClean="0">
                          <a:solidFill>
                            <a:srgbClr val="002060"/>
                          </a:solidFill>
                          <a:latin typeface="Cambria Math" panose="02040503050406030204" pitchFamily="18" charset="0"/>
                          <a:ea typeface="Cambria Math" panose="02040503050406030204" pitchFamily="18" charset="0"/>
                        </a:rPr>
                        <m:t>=</m:t>
                      </m:r>
                      <m:r>
                        <a:rPr lang="en-IN" sz="2400" b="1" i="1" dirty="0" smtClean="0">
                          <a:solidFill>
                            <a:srgbClr val="002060"/>
                          </a:solidFill>
                          <a:latin typeface="Cambria Math" panose="02040503050406030204" pitchFamily="18" charset="0"/>
                          <a:ea typeface="Cambria Math" panose="02040503050406030204" pitchFamily="18" charset="0"/>
                        </a:rPr>
                        <m:t>𝑪𝑷</m:t>
                      </m:r>
                    </m:oMath>
                  </m:oMathPara>
                </a14:m>
                <a:endParaRPr lang="en-IN" sz="2400" b="1" dirty="0">
                  <a:solidFill>
                    <a:srgbClr val="002060"/>
                  </a:solidFill>
                </a:endParaRPr>
              </a:p>
            </p:txBody>
          </p:sp>
        </mc:Choice>
        <mc:Fallback xmlns="">
          <p:sp>
            <p:nvSpPr>
              <p:cNvPr id="16" name="TextBox 15">
                <a:extLst>
                  <a:ext uri="{FF2B5EF4-FFF2-40B4-BE49-F238E27FC236}">
                    <a16:creationId xmlns:a16="http://schemas.microsoft.com/office/drawing/2014/main" id="{B117D49B-856E-19B3-220B-2CECB4FAC79F}"/>
                  </a:ext>
                </a:extLst>
              </p:cNvPr>
              <p:cNvSpPr txBox="1">
                <a:spLocks noRot="1" noChangeAspect="1" noMove="1" noResize="1" noEditPoints="1" noAdjustHandles="1" noChangeArrowheads="1" noChangeShapeType="1" noTextEdit="1"/>
              </p:cNvSpPr>
              <p:nvPr/>
            </p:nvSpPr>
            <p:spPr>
              <a:xfrm>
                <a:off x="7743218" y="3610961"/>
                <a:ext cx="1957439" cy="461665"/>
              </a:xfrm>
              <a:prstGeom prst="rect">
                <a:avLst/>
              </a:prstGeom>
              <a:blipFill>
                <a:blip r:embed="rId14"/>
                <a:stretch>
                  <a:fillRect l="-249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E600B6-8D32-78FF-5648-A2AB24F1D13D}"/>
                  </a:ext>
                </a:extLst>
              </p:cNvPr>
              <p:cNvSpPr txBox="1"/>
              <p:nvPr/>
            </p:nvSpPr>
            <p:spPr>
              <a:xfrm>
                <a:off x="7743215" y="5738086"/>
                <a:ext cx="1957439"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400" b="1" i="1" dirty="0" smtClean="0">
                              <a:solidFill>
                                <a:srgbClr val="002060"/>
                              </a:solidFill>
                              <a:latin typeface="Cambria Math" panose="02040503050406030204" pitchFamily="18" charset="0"/>
                              <a:ea typeface="Cambria Math" panose="02040503050406030204" pitchFamily="18" charset="0"/>
                            </a:rPr>
                          </m:ctrlPr>
                        </m:sSubPr>
                        <m:e>
                          <m:r>
                            <a:rPr lang="en-IN" sz="2400" b="1" i="1" dirty="0" smtClean="0">
                              <a:solidFill>
                                <a:srgbClr val="002060"/>
                              </a:solidFill>
                              <a:latin typeface="Cambria Math" panose="02040503050406030204" pitchFamily="18" charset="0"/>
                              <a:ea typeface="Cambria Math" panose="02040503050406030204" pitchFamily="18" charset="0"/>
                            </a:rPr>
                            <m:t>𝚿</m:t>
                          </m:r>
                        </m:e>
                        <m:sub>
                          <m:r>
                            <a:rPr lang="en-IN" sz="2400" b="1" i="1" dirty="0" smtClean="0">
                              <a:solidFill>
                                <a:srgbClr val="002060"/>
                              </a:solidFill>
                              <a:latin typeface="Cambria Math" panose="02040503050406030204" pitchFamily="18" charset="0"/>
                              <a:ea typeface="Cambria Math" panose="02040503050406030204" pitchFamily="18" charset="0"/>
                            </a:rPr>
                            <m:t>𝑰𝑷</m:t>
                          </m:r>
                        </m:sub>
                      </m:sSub>
                      <m:d>
                        <m:dPr>
                          <m:ctrlPr>
                            <a:rPr lang="en-IN" sz="2400" b="1" i="1" dirty="0" smtClean="0">
                              <a:solidFill>
                                <a:srgbClr val="002060"/>
                              </a:solidFill>
                              <a:latin typeface="Cambria Math" panose="02040503050406030204" pitchFamily="18" charset="0"/>
                              <a:ea typeface="Cambria Math" panose="02040503050406030204" pitchFamily="18" charset="0"/>
                            </a:rPr>
                          </m:ctrlPr>
                        </m:dPr>
                        <m:e>
                          <m:r>
                            <a:rPr lang="en-IN" sz="2400" b="1" i="1" dirty="0" smtClean="0">
                              <a:solidFill>
                                <a:srgbClr val="002060"/>
                              </a:solidFill>
                              <a:latin typeface="Cambria Math" panose="02040503050406030204" pitchFamily="18" charset="0"/>
                              <a:ea typeface="Cambria Math" panose="02040503050406030204" pitchFamily="18" charset="0"/>
                            </a:rPr>
                            <m:t>𝟒</m:t>
                          </m:r>
                        </m:e>
                      </m:d>
                      <m:r>
                        <a:rPr lang="en-IN" sz="2400" b="1" i="1" dirty="0" smtClean="0">
                          <a:solidFill>
                            <a:srgbClr val="002060"/>
                          </a:solidFill>
                          <a:latin typeface="Cambria Math" panose="02040503050406030204" pitchFamily="18" charset="0"/>
                          <a:ea typeface="Cambria Math" panose="02040503050406030204" pitchFamily="18" charset="0"/>
                        </a:rPr>
                        <m:t>=</m:t>
                      </m:r>
                      <m:r>
                        <a:rPr lang="en-IN" sz="2400" b="1" i="1" dirty="0" smtClean="0">
                          <a:solidFill>
                            <a:srgbClr val="002060"/>
                          </a:solidFill>
                          <a:latin typeface="Cambria Math" panose="02040503050406030204" pitchFamily="18" charset="0"/>
                          <a:ea typeface="Cambria Math" panose="02040503050406030204" pitchFamily="18" charset="0"/>
                        </a:rPr>
                        <m:t>𝑪𝑷</m:t>
                      </m:r>
                    </m:oMath>
                  </m:oMathPara>
                </a14:m>
                <a:endParaRPr lang="en-IN" sz="2400" b="1" dirty="0">
                  <a:solidFill>
                    <a:srgbClr val="002060"/>
                  </a:solidFill>
                </a:endParaRPr>
              </a:p>
            </p:txBody>
          </p:sp>
        </mc:Choice>
        <mc:Fallback xmlns="">
          <p:sp>
            <p:nvSpPr>
              <p:cNvPr id="17" name="TextBox 16">
                <a:extLst>
                  <a:ext uri="{FF2B5EF4-FFF2-40B4-BE49-F238E27FC236}">
                    <a16:creationId xmlns:a16="http://schemas.microsoft.com/office/drawing/2014/main" id="{27E600B6-8D32-78FF-5648-A2AB24F1D13D}"/>
                  </a:ext>
                </a:extLst>
              </p:cNvPr>
              <p:cNvSpPr txBox="1">
                <a:spLocks noRot="1" noChangeAspect="1" noMove="1" noResize="1" noEditPoints="1" noAdjustHandles="1" noChangeArrowheads="1" noChangeShapeType="1" noTextEdit="1"/>
              </p:cNvSpPr>
              <p:nvPr/>
            </p:nvSpPr>
            <p:spPr>
              <a:xfrm>
                <a:off x="7743215" y="5738086"/>
                <a:ext cx="1957439" cy="461665"/>
              </a:xfrm>
              <a:prstGeom prst="rect">
                <a:avLst/>
              </a:prstGeom>
              <a:blipFill>
                <a:blip r:embed="rId15"/>
                <a:stretch>
                  <a:fillRect l="-1246" b="-2632"/>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id="{E7EC5E53-AA6F-CAAB-1CE1-AA113D7EE379}"/>
              </a:ext>
            </a:extLst>
          </p:cNvPr>
          <p:cNvSpPr/>
          <p:nvPr/>
        </p:nvSpPr>
        <p:spPr>
          <a:xfrm>
            <a:off x="4121176" y="2622570"/>
            <a:ext cx="928002" cy="38553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FA4E2EDC-F7DE-0F99-5FB6-F44415043AB8}"/>
              </a:ext>
            </a:extLst>
          </p:cNvPr>
          <p:cNvSpPr/>
          <p:nvPr/>
        </p:nvSpPr>
        <p:spPr>
          <a:xfrm>
            <a:off x="5509529" y="3063310"/>
            <a:ext cx="1330487" cy="4616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25FD0F21-BB9F-5DF7-F6F3-6462DEED58CE}"/>
              </a:ext>
            </a:extLst>
          </p:cNvPr>
          <p:cNvSpPr/>
          <p:nvPr/>
        </p:nvSpPr>
        <p:spPr>
          <a:xfrm>
            <a:off x="4179042" y="3561051"/>
            <a:ext cx="1443992" cy="4616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D7E34D18-66AD-97D0-0445-A364736AD1EF}"/>
              </a:ext>
            </a:extLst>
          </p:cNvPr>
          <p:cNvSpPr/>
          <p:nvPr/>
        </p:nvSpPr>
        <p:spPr>
          <a:xfrm>
            <a:off x="4121176" y="4709057"/>
            <a:ext cx="928002" cy="38553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FD9F0C9-62F5-D735-ABF1-09D7FD94F899}"/>
              </a:ext>
            </a:extLst>
          </p:cNvPr>
          <p:cNvSpPr/>
          <p:nvPr/>
        </p:nvSpPr>
        <p:spPr>
          <a:xfrm>
            <a:off x="5453967" y="5199283"/>
            <a:ext cx="1209592" cy="38553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E805FA18-9D45-52A5-8075-80120CA1A293}"/>
              </a:ext>
            </a:extLst>
          </p:cNvPr>
          <p:cNvSpPr/>
          <p:nvPr/>
        </p:nvSpPr>
        <p:spPr>
          <a:xfrm>
            <a:off x="4016150" y="5796318"/>
            <a:ext cx="1606884" cy="3645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05249567-0487-31EE-503A-562E56CA8425}"/>
              </a:ext>
            </a:extLst>
          </p:cNvPr>
          <p:cNvPicPr>
            <a:picLocks noChangeAspect="1"/>
          </p:cNvPicPr>
          <p:nvPr/>
        </p:nvPicPr>
        <p:blipFill rotWithShape="1">
          <a:blip r:embed="rId16"/>
          <a:srcRect l="5209" t="71749" r="54476"/>
          <a:stretch/>
        </p:blipFill>
        <p:spPr>
          <a:xfrm>
            <a:off x="4459267" y="735208"/>
            <a:ext cx="3431009" cy="1551697"/>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3E3E6E8-5F42-37AE-BEB1-CDCF40C97D5E}"/>
                  </a:ext>
                </a:extLst>
              </p:cNvPr>
              <p:cNvSpPr txBox="1"/>
              <p:nvPr/>
            </p:nvSpPr>
            <p:spPr>
              <a:xfrm>
                <a:off x="3011214" y="110846"/>
                <a:ext cx="6169572"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IN" sz="2800" b="1" i="1" dirty="0" smtClean="0">
                              <a:solidFill>
                                <a:schemeClr val="tx1"/>
                              </a:solidFill>
                              <a:latin typeface="Cambria Math" panose="02040503050406030204" pitchFamily="18" charset="0"/>
                              <a:ea typeface="Cambria Math" panose="02040503050406030204" pitchFamily="18" charset="0"/>
                            </a:rPr>
                          </m:ctrlPr>
                        </m:sSubPr>
                        <m:e>
                          <m:r>
                            <a:rPr lang="en-IN" sz="2800" b="1" i="1" dirty="0">
                              <a:solidFill>
                                <a:schemeClr val="tx1"/>
                              </a:solidFill>
                              <a:latin typeface="Cambria Math" panose="02040503050406030204" pitchFamily="18" charset="0"/>
                              <a:ea typeface="Cambria Math" panose="02040503050406030204" pitchFamily="18" charset="0"/>
                            </a:rPr>
                            <m:t>𝚿</m:t>
                          </m:r>
                        </m:e>
                        <m:sub>
                          <m:r>
                            <a:rPr lang="en-IN" sz="2800" b="1" i="1" dirty="0" smtClean="0">
                              <a:solidFill>
                                <a:schemeClr val="tx1"/>
                              </a:solidFill>
                              <a:latin typeface="Cambria Math" panose="02040503050406030204" pitchFamily="18" charset="0"/>
                              <a:ea typeface="Cambria Math" panose="02040503050406030204" pitchFamily="18" charset="0"/>
                            </a:rPr>
                            <m:t>𝒊</m:t>
                          </m:r>
                        </m:sub>
                      </m:sSub>
                      <m:d>
                        <m:dPr>
                          <m:ctrlPr>
                            <a:rPr lang="en-IN" sz="2800" b="1" i="1" dirty="0" smtClean="0">
                              <a:solidFill>
                                <a:schemeClr val="tx1"/>
                              </a:solidFill>
                              <a:latin typeface="Cambria Math" panose="02040503050406030204" pitchFamily="18" charset="0"/>
                              <a:ea typeface="Cambria Math" panose="02040503050406030204" pitchFamily="18" charset="0"/>
                            </a:rPr>
                          </m:ctrlPr>
                        </m:dPr>
                        <m:e>
                          <m:r>
                            <a:rPr lang="en-IN" sz="2800" b="1" i="1" dirty="0" smtClean="0">
                              <a:solidFill>
                                <a:schemeClr val="tx1"/>
                              </a:solidFill>
                              <a:latin typeface="Cambria Math" panose="02040503050406030204" pitchFamily="18" charset="0"/>
                              <a:ea typeface="Cambria Math" panose="02040503050406030204" pitchFamily="18" charset="0"/>
                            </a:rPr>
                            <m:t>𝒕</m:t>
                          </m:r>
                          <m:r>
                            <a:rPr lang="en-IN" sz="2800" b="1" i="1" dirty="0" smtClean="0">
                              <a:solidFill>
                                <a:schemeClr val="tx1"/>
                              </a:solidFill>
                              <a:latin typeface="Cambria Math" panose="02040503050406030204" pitchFamily="18" charset="0"/>
                              <a:ea typeface="Cambria Math" panose="02040503050406030204" pitchFamily="18" charset="0"/>
                            </a:rPr>
                            <m:t>+</m:t>
                          </m:r>
                          <m:r>
                            <a:rPr lang="en-IN" sz="2800" b="1" i="1" dirty="0" smtClean="0">
                              <a:solidFill>
                                <a:schemeClr val="tx1"/>
                              </a:solidFill>
                              <a:latin typeface="Cambria Math" panose="02040503050406030204" pitchFamily="18" charset="0"/>
                              <a:ea typeface="Cambria Math" panose="02040503050406030204" pitchFamily="18" charset="0"/>
                            </a:rPr>
                            <m:t>𝟏</m:t>
                          </m:r>
                        </m:e>
                      </m:d>
                      <m:r>
                        <a:rPr lang="en-IN" sz="2800" b="1" i="1" dirty="0" smtClean="0">
                          <a:solidFill>
                            <a:schemeClr val="tx1"/>
                          </a:solidFill>
                          <a:latin typeface="Cambria Math" panose="02040503050406030204" pitchFamily="18" charset="0"/>
                          <a:ea typeface="Cambria Math" panose="02040503050406030204" pitchFamily="18" charset="0"/>
                        </a:rPr>
                        <m:t> </m:t>
                      </m:r>
                      <m:r>
                        <a:rPr lang="en-IN" sz="2800" b="1" i="1" dirty="0" smtClean="0">
                          <a:solidFill>
                            <a:schemeClr val="tx1"/>
                          </a:solidFill>
                          <a:latin typeface="Cambria Math" panose="02040503050406030204" pitchFamily="18" charset="0"/>
                          <a:ea typeface="Cambria Math" panose="02040503050406030204" pitchFamily="18" charset="0"/>
                        </a:rPr>
                        <m:t>𝑪𝒂𝒍𝒄𝒖𝒍𝒂𝒕𝒊𝒐𝒏</m:t>
                      </m:r>
                    </m:oMath>
                  </m:oMathPara>
                </a14:m>
                <a:endParaRPr lang="en-IN" sz="2800" dirty="0">
                  <a:solidFill>
                    <a:schemeClr val="tx1"/>
                  </a:solidFill>
                </a:endParaRPr>
              </a:p>
            </p:txBody>
          </p:sp>
        </mc:Choice>
        <mc:Fallback xmlns="">
          <p:sp>
            <p:nvSpPr>
              <p:cNvPr id="25" name="TextBox 24">
                <a:extLst>
                  <a:ext uri="{FF2B5EF4-FFF2-40B4-BE49-F238E27FC236}">
                    <a16:creationId xmlns:a16="http://schemas.microsoft.com/office/drawing/2014/main" id="{03E3E6E8-5F42-37AE-BEB1-CDCF40C97D5E}"/>
                  </a:ext>
                </a:extLst>
              </p:cNvPr>
              <p:cNvSpPr txBox="1">
                <a:spLocks noRot="1" noChangeAspect="1" noMove="1" noResize="1" noEditPoints="1" noAdjustHandles="1" noChangeArrowheads="1" noChangeShapeType="1" noTextEdit="1"/>
              </p:cNvSpPr>
              <p:nvPr/>
            </p:nvSpPr>
            <p:spPr>
              <a:xfrm>
                <a:off x="3011214" y="110846"/>
                <a:ext cx="6169572" cy="523220"/>
              </a:xfrm>
              <a:prstGeom prst="rect">
                <a:avLst/>
              </a:prstGeom>
              <a:blipFill>
                <a:blip r:embed="rId1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77901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animBg="1"/>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0A3F33D-76FB-FB60-4AAB-E97725D71F65}"/>
              </a:ext>
            </a:extLst>
          </p:cNvPr>
          <p:cNvPicPr>
            <a:picLocks noChangeAspect="1"/>
          </p:cNvPicPr>
          <p:nvPr/>
        </p:nvPicPr>
        <p:blipFill>
          <a:blip r:embed="rId2"/>
          <a:stretch>
            <a:fillRect/>
          </a:stretch>
        </p:blipFill>
        <p:spPr>
          <a:xfrm>
            <a:off x="2033379" y="400050"/>
            <a:ext cx="6638925" cy="6057900"/>
          </a:xfrm>
          <a:prstGeom prst="rect">
            <a:avLst/>
          </a:prstGeom>
        </p:spPr>
      </p:pic>
      <p:sp>
        <p:nvSpPr>
          <p:cNvPr id="18" name="TextBox 17">
            <a:extLst>
              <a:ext uri="{FF2B5EF4-FFF2-40B4-BE49-F238E27FC236}">
                <a16:creationId xmlns:a16="http://schemas.microsoft.com/office/drawing/2014/main" id="{40C17341-0A2D-5AF2-3164-10078A91C2CC}"/>
              </a:ext>
            </a:extLst>
          </p:cNvPr>
          <p:cNvSpPr txBox="1"/>
          <p:nvPr/>
        </p:nvSpPr>
        <p:spPr>
          <a:xfrm>
            <a:off x="3011214" y="0"/>
            <a:ext cx="6169572" cy="523220"/>
          </a:xfrm>
          <a:prstGeom prst="rect">
            <a:avLst/>
          </a:prstGeom>
          <a:noFill/>
        </p:spPr>
        <p:txBody>
          <a:bodyPr wrap="square">
            <a:spAutoFit/>
          </a:bodyPr>
          <a:lstStyle/>
          <a:p>
            <a:pPr algn="ctr"/>
            <a:r>
              <a:rPr lang="en-IN" sz="2800" b="1" dirty="0">
                <a:latin typeface="Georgia" panose="02040502050405020303" pitchFamily="18" charset="0"/>
              </a:rPr>
              <a:t>Output Summary</a:t>
            </a:r>
            <a:endParaRPr lang="en-IN" sz="2800" dirty="0"/>
          </a:p>
        </p:txBody>
      </p:sp>
      <p:sp>
        <p:nvSpPr>
          <p:cNvPr id="14" name="Arrow: Curved Down 13">
            <a:extLst>
              <a:ext uri="{FF2B5EF4-FFF2-40B4-BE49-F238E27FC236}">
                <a16:creationId xmlns:a16="http://schemas.microsoft.com/office/drawing/2014/main" id="{9ECCCBE3-9BB5-3FED-1CB7-F5B7063C4C3E}"/>
              </a:ext>
            </a:extLst>
          </p:cNvPr>
          <p:cNvSpPr/>
          <p:nvPr/>
        </p:nvSpPr>
        <p:spPr>
          <a:xfrm rot="5400000">
            <a:off x="8224185" y="5213268"/>
            <a:ext cx="1485107" cy="46209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779F586-00F3-A5BA-2A96-46628F35E8AA}"/>
                  </a:ext>
                </a:extLst>
              </p:cNvPr>
              <p:cNvSpPr txBox="1"/>
              <p:nvPr/>
            </p:nvSpPr>
            <p:spPr>
              <a:xfrm>
                <a:off x="8399029" y="5327610"/>
                <a:ext cx="394039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1800" b="1" i="1" dirty="0" smtClean="0">
                          <a:solidFill>
                            <a:srgbClr val="00B050"/>
                          </a:solidFill>
                          <a:latin typeface="Cambria Math" panose="02040503050406030204" pitchFamily="18" charset="0"/>
                          <a:ea typeface="Cambria Math" panose="02040503050406030204" pitchFamily="18" charset="0"/>
                        </a:rPr>
                        <m:t>𝑴𝒂𝒙</m:t>
                      </m:r>
                      <m:r>
                        <a:rPr lang="en-IN" sz="1800"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𝑷</m:t>
                      </m:r>
                      <m:r>
                        <a:rPr lang="en-IN" sz="1800" b="1" i="1" dirty="0" smtClean="0">
                          <a:solidFill>
                            <a:srgbClr val="00B050"/>
                          </a:solidFill>
                          <a:latin typeface="Cambria Math" panose="02040503050406030204" pitchFamily="18" charset="0"/>
                          <a:ea typeface="Cambria Math" panose="02040503050406030204" pitchFamily="18" charset="0"/>
                        </a:rPr>
                        <m:t>(</m:t>
                      </m:r>
                      <m:sSub>
                        <m:sSubPr>
                          <m:ctrlPr>
                            <a:rPr lang="en-IN" b="1" i="1" dirty="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b="1" i="1" dirty="0">
                              <a:solidFill>
                                <a:srgbClr val="00B050"/>
                              </a:solidFill>
                              <a:latin typeface="Cambria Math" panose="02040503050406030204" pitchFamily="18" charset="0"/>
                              <a:ea typeface="Cambria Math" panose="02040503050406030204" pitchFamily="18" charset="0"/>
                            </a:rPr>
                            <m:t>𝑪𝑷</m:t>
                          </m:r>
                        </m:sub>
                      </m:sSub>
                      <m:d>
                        <m:dPr>
                          <m:ctrlPr>
                            <a:rPr lang="en-IN" b="1" i="1" dirty="0">
                              <a:solidFill>
                                <a:srgbClr val="00B050"/>
                              </a:solidFill>
                              <a:latin typeface="Cambria Math" panose="02040503050406030204" pitchFamily="18" charset="0"/>
                              <a:ea typeface="Cambria Math" panose="02040503050406030204" pitchFamily="18" charset="0"/>
                            </a:rPr>
                          </m:ctrlPr>
                        </m:dPr>
                        <m:e>
                          <m:r>
                            <a:rPr lang="en-IN" b="1" i="1" dirty="0" smtClean="0">
                              <a:solidFill>
                                <a:srgbClr val="00B050"/>
                              </a:solidFill>
                              <a:latin typeface="Cambria Math" panose="02040503050406030204" pitchFamily="18" charset="0"/>
                              <a:ea typeface="Cambria Math" panose="02040503050406030204" pitchFamily="18" charset="0"/>
                            </a:rPr>
                            <m:t>𝑻</m:t>
                          </m:r>
                          <m:r>
                            <a:rPr lang="en-IN" b="1" i="1" dirty="0" smtClean="0">
                              <a:solidFill>
                                <a:srgbClr val="00B050"/>
                              </a:solidFill>
                              <a:latin typeface="Cambria Math" panose="02040503050406030204" pitchFamily="18" charset="0"/>
                              <a:ea typeface="Cambria Math" panose="02040503050406030204" pitchFamily="18" charset="0"/>
                            </a:rPr>
                            <m:t>+</m:t>
                          </m:r>
                          <m:r>
                            <a:rPr lang="en-IN" b="1" i="1" dirty="0" smtClean="0">
                              <a:solidFill>
                                <a:srgbClr val="00B050"/>
                              </a:solidFill>
                              <a:latin typeface="Cambria Math" panose="02040503050406030204" pitchFamily="18" charset="0"/>
                              <a:ea typeface="Cambria Math" panose="02040503050406030204" pitchFamily="18" charset="0"/>
                            </a:rPr>
                            <m:t>𝟏</m:t>
                          </m:r>
                        </m:e>
                      </m:d>
                      <m:r>
                        <a:rPr lang="en-IN" b="1" i="1" dirty="0" smtClean="0">
                          <a:solidFill>
                            <a:srgbClr val="00B050"/>
                          </a:solidFill>
                          <a:latin typeface="Cambria Math" panose="02040503050406030204" pitchFamily="18" charset="0"/>
                          <a:ea typeface="Cambria Math" panose="02040503050406030204" pitchFamily="18" charset="0"/>
                        </a:rPr>
                        <m:t>,</m:t>
                      </m:r>
                      <m:sSub>
                        <m:sSubPr>
                          <m:ctrlPr>
                            <a:rPr lang="en-IN" b="1" i="1" dirty="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b="1" i="1" dirty="0" smtClean="0">
                              <a:solidFill>
                                <a:srgbClr val="00B050"/>
                              </a:solidFill>
                              <a:latin typeface="Cambria Math" panose="02040503050406030204" pitchFamily="18" charset="0"/>
                              <a:ea typeface="Cambria Math" panose="02040503050406030204" pitchFamily="18" charset="0"/>
                            </a:rPr>
                            <m:t>𝑰</m:t>
                          </m:r>
                          <m:r>
                            <a:rPr lang="en-IN" b="1" i="1" dirty="0">
                              <a:solidFill>
                                <a:srgbClr val="00B050"/>
                              </a:solidFill>
                              <a:latin typeface="Cambria Math" panose="02040503050406030204" pitchFamily="18" charset="0"/>
                              <a:ea typeface="Cambria Math" panose="02040503050406030204" pitchFamily="18" charset="0"/>
                            </a:rPr>
                            <m:t>𝑷</m:t>
                          </m:r>
                        </m:sub>
                      </m:sSub>
                      <m:d>
                        <m:dPr>
                          <m:ctrlPr>
                            <a:rPr lang="en-IN" b="1" i="1" dirty="0">
                              <a:solidFill>
                                <a:srgbClr val="00B050"/>
                              </a:solidFill>
                              <a:latin typeface="Cambria Math" panose="02040503050406030204" pitchFamily="18" charset="0"/>
                              <a:ea typeface="Cambria Math" panose="02040503050406030204" pitchFamily="18" charset="0"/>
                            </a:rPr>
                          </m:ctrlPr>
                        </m:dPr>
                        <m:e>
                          <m:r>
                            <a:rPr lang="en-IN" b="1" i="1" dirty="0" smtClean="0">
                              <a:solidFill>
                                <a:srgbClr val="00B050"/>
                              </a:solidFill>
                              <a:latin typeface="Cambria Math" panose="02040503050406030204" pitchFamily="18" charset="0"/>
                              <a:ea typeface="Cambria Math" panose="02040503050406030204" pitchFamily="18" charset="0"/>
                            </a:rPr>
                            <m:t>𝑻</m:t>
                          </m:r>
                          <m:r>
                            <a:rPr lang="en-IN" b="1" i="1" dirty="0" smtClean="0">
                              <a:solidFill>
                                <a:srgbClr val="00B050"/>
                              </a:solidFill>
                              <a:latin typeface="Cambria Math" panose="02040503050406030204" pitchFamily="18" charset="0"/>
                              <a:ea typeface="Cambria Math" panose="02040503050406030204" pitchFamily="18" charset="0"/>
                            </a:rPr>
                            <m:t>+</m:t>
                          </m:r>
                          <m:r>
                            <a:rPr lang="en-IN" b="1" i="1" dirty="0">
                              <a:solidFill>
                                <a:srgbClr val="00B050"/>
                              </a:solidFill>
                              <a:latin typeface="Cambria Math" panose="02040503050406030204" pitchFamily="18" charset="0"/>
                              <a:ea typeface="Cambria Math" panose="02040503050406030204" pitchFamily="18" charset="0"/>
                            </a:rPr>
                            <m:t>𝟏</m:t>
                          </m:r>
                        </m:e>
                      </m:d>
                      <m:r>
                        <a:rPr lang="en-IN" b="1" i="1" dirty="0" smtClean="0">
                          <a:solidFill>
                            <a:srgbClr val="00B050"/>
                          </a:solidFill>
                          <a:latin typeface="Cambria Math" panose="02040503050406030204" pitchFamily="18" charset="0"/>
                          <a:ea typeface="Cambria Math" panose="02040503050406030204" pitchFamily="18" charset="0"/>
                        </a:rPr>
                        <m:t>)</m:t>
                      </m:r>
                      <m:r>
                        <a:rPr lang="en-IN" sz="1800" b="1" i="1" dirty="0" smtClean="0">
                          <a:solidFill>
                            <a:srgbClr val="00B050"/>
                          </a:solidFill>
                          <a:latin typeface="Cambria Math" panose="02040503050406030204" pitchFamily="18" charset="0"/>
                          <a:ea typeface="Cambria Math" panose="02040503050406030204" pitchFamily="18" charset="0"/>
                        </a:rPr>
                        <m:t>)</m:t>
                      </m:r>
                    </m:oMath>
                  </m:oMathPara>
                </a14:m>
                <a:endParaRPr lang="en-IN" b="1" dirty="0">
                  <a:solidFill>
                    <a:srgbClr val="00B050"/>
                  </a:solidFill>
                </a:endParaRPr>
              </a:p>
            </p:txBody>
          </p:sp>
        </mc:Choice>
        <mc:Fallback xmlns="">
          <p:sp>
            <p:nvSpPr>
              <p:cNvPr id="15" name="TextBox 14">
                <a:extLst>
                  <a:ext uri="{FF2B5EF4-FFF2-40B4-BE49-F238E27FC236}">
                    <a16:creationId xmlns:a16="http://schemas.microsoft.com/office/drawing/2014/main" id="{B779F586-00F3-A5BA-2A96-46628F35E8AA}"/>
                  </a:ext>
                </a:extLst>
              </p:cNvPr>
              <p:cNvSpPr txBox="1">
                <a:spLocks noRot="1" noChangeAspect="1" noMove="1" noResize="1" noEditPoints="1" noAdjustHandles="1" noChangeArrowheads="1" noChangeShapeType="1" noTextEdit="1"/>
              </p:cNvSpPr>
              <p:nvPr/>
            </p:nvSpPr>
            <p:spPr>
              <a:xfrm>
                <a:off x="8399029" y="5327610"/>
                <a:ext cx="3940391" cy="369332"/>
              </a:xfrm>
              <a:prstGeom prst="rect">
                <a:avLst/>
              </a:prstGeom>
              <a:blipFill>
                <a:blip r:embed="rId3"/>
                <a:stretch>
                  <a:fillRect b="-114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1B0C64-6619-C15E-9EA3-E6E24BA33EAD}"/>
                  </a:ext>
                </a:extLst>
              </p:cNvPr>
              <p:cNvSpPr txBox="1"/>
              <p:nvPr/>
            </p:nvSpPr>
            <p:spPr>
              <a:xfrm>
                <a:off x="3968605" y="6530708"/>
                <a:ext cx="712791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b="1" i="1" dirty="0" smtClean="0">
                          <a:solidFill>
                            <a:srgbClr val="00B050"/>
                          </a:solidFill>
                          <a:latin typeface="Cambria Math" panose="02040503050406030204" pitchFamily="18" charset="0"/>
                          <a:ea typeface="Cambria Math" panose="02040503050406030204" pitchFamily="18" charset="0"/>
                        </a:rPr>
                        <m:t>𝑷𝒓𝒐𝒃𝒂𝒃𝒊𝒍𝒊𝒕𝒚</m:t>
                      </m:r>
                      <m:r>
                        <a:rPr lang="en-IN" b="1" i="1" dirty="0" smtClean="0">
                          <a:solidFill>
                            <a:srgbClr val="00B050"/>
                          </a:solidFill>
                          <a:latin typeface="Cambria Math" panose="02040503050406030204" pitchFamily="18" charset="0"/>
                          <a:ea typeface="Cambria Math" panose="02040503050406030204" pitchFamily="18" charset="0"/>
                        </a:rPr>
                        <m:t> </m:t>
                      </m:r>
                      <m:r>
                        <a:rPr lang="en-IN" b="1" i="1" dirty="0" smtClean="0">
                          <a:solidFill>
                            <a:srgbClr val="00B050"/>
                          </a:solidFill>
                          <a:latin typeface="Cambria Math" panose="02040503050406030204" pitchFamily="18" charset="0"/>
                          <a:ea typeface="Cambria Math" panose="02040503050406030204" pitchFamily="18" charset="0"/>
                        </a:rPr>
                        <m:t>𝒐𝒇</m:t>
                      </m:r>
                      <m:r>
                        <a:rPr lang="en-IN" b="1" i="1" dirty="0" smtClean="0">
                          <a:solidFill>
                            <a:srgbClr val="00B050"/>
                          </a:solidFill>
                          <a:latin typeface="Cambria Math" panose="02040503050406030204" pitchFamily="18" charset="0"/>
                          <a:ea typeface="Cambria Math" panose="02040503050406030204" pitchFamily="18" charset="0"/>
                        </a:rPr>
                        <m:t> </m:t>
                      </m:r>
                      <m:r>
                        <a:rPr lang="en-IN" b="1" i="1" dirty="0" smtClean="0">
                          <a:solidFill>
                            <a:srgbClr val="00B050"/>
                          </a:solidFill>
                          <a:latin typeface="Cambria Math" panose="02040503050406030204" pitchFamily="18" charset="0"/>
                          <a:ea typeface="Cambria Math" panose="02040503050406030204" pitchFamily="18" charset="0"/>
                        </a:rPr>
                        <m:t>𝒃𝒆𝒔𝒕</m:t>
                      </m:r>
                      <m:r>
                        <a:rPr lang="en-IN" b="1" i="1" dirty="0" smtClean="0">
                          <a:solidFill>
                            <a:srgbClr val="00B050"/>
                          </a:solidFill>
                          <a:latin typeface="Cambria Math" panose="02040503050406030204" pitchFamily="18" charset="0"/>
                          <a:ea typeface="Cambria Math" panose="02040503050406030204" pitchFamily="18" charset="0"/>
                        </a:rPr>
                        <m:t> </m:t>
                      </m:r>
                      <m:r>
                        <a:rPr lang="en-IN" b="1" i="1" dirty="0" smtClean="0">
                          <a:solidFill>
                            <a:srgbClr val="00B050"/>
                          </a:solidFill>
                          <a:latin typeface="Cambria Math" panose="02040503050406030204" pitchFamily="18" charset="0"/>
                          <a:ea typeface="Cambria Math" panose="02040503050406030204" pitchFamily="18" charset="0"/>
                        </a:rPr>
                        <m:t>𝒔𝒆𝒒𝒖𝒆𝒏𝒄𝒆</m:t>
                      </m:r>
                      <m:r>
                        <a:rPr lang="en-IN" b="1" i="1" dirty="0" smtClean="0">
                          <a:solidFill>
                            <a:srgbClr val="00B050"/>
                          </a:solidFill>
                          <a:latin typeface="Cambria Math" panose="02040503050406030204" pitchFamily="18" charset="0"/>
                          <a:ea typeface="Cambria Math" panose="02040503050406030204" pitchFamily="18" charset="0"/>
                        </a:rPr>
                        <m:t>: </m:t>
                      </m:r>
                      <m:r>
                        <a:rPr lang="en-IN" b="1" i="1" dirty="0">
                          <a:solidFill>
                            <a:srgbClr val="00B050"/>
                          </a:solidFill>
                          <a:latin typeface="Cambria Math" panose="02040503050406030204" pitchFamily="18" charset="0"/>
                          <a:ea typeface="Cambria Math" panose="02040503050406030204" pitchFamily="18" charset="0"/>
                        </a:rPr>
                        <m:t>𝑴𝒂𝒙</m:t>
                      </m:r>
                      <m:r>
                        <a:rPr lang="en-IN" b="1" i="1" dirty="0">
                          <a:solidFill>
                            <a:srgbClr val="00B050"/>
                          </a:solidFill>
                          <a:latin typeface="Cambria Math" panose="02040503050406030204" pitchFamily="18" charset="0"/>
                          <a:ea typeface="Cambria Math" panose="02040503050406030204" pitchFamily="18" charset="0"/>
                        </a:rPr>
                        <m:t>(</m:t>
                      </m:r>
                      <m:r>
                        <a:rPr lang="en-IN" b="1" i="1" dirty="0">
                          <a:solidFill>
                            <a:srgbClr val="00B050"/>
                          </a:solidFill>
                          <a:latin typeface="Cambria Math" panose="02040503050406030204" pitchFamily="18" charset="0"/>
                          <a:ea typeface="Cambria Math" panose="02040503050406030204" pitchFamily="18" charset="0"/>
                        </a:rPr>
                        <m:t>𝑷</m:t>
                      </m:r>
                      <m:r>
                        <a:rPr lang="en-IN" b="1" i="1" dirty="0">
                          <a:solidFill>
                            <a:srgbClr val="00B050"/>
                          </a:solidFill>
                          <a:latin typeface="Cambria Math" panose="02040503050406030204" pitchFamily="18" charset="0"/>
                          <a:ea typeface="Cambria Math" panose="02040503050406030204" pitchFamily="18" charset="0"/>
                        </a:rPr>
                        <m:t>(</m:t>
                      </m:r>
                      <m:sSub>
                        <m:sSubPr>
                          <m:ctrlPr>
                            <a:rPr lang="en-IN" b="1" i="1" dirty="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b="1" i="1" dirty="0">
                              <a:solidFill>
                                <a:srgbClr val="00B050"/>
                              </a:solidFill>
                              <a:latin typeface="Cambria Math" panose="02040503050406030204" pitchFamily="18" charset="0"/>
                              <a:ea typeface="Cambria Math" panose="02040503050406030204" pitchFamily="18" charset="0"/>
                            </a:rPr>
                            <m:t>𝑪𝑷</m:t>
                          </m:r>
                        </m:sub>
                      </m:sSub>
                      <m:d>
                        <m:dPr>
                          <m:ctrlPr>
                            <a:rPr lang="en-IN" b="1" i="1" dirty="0">
                              <a:solidFill>
                                <a:srgbClr val="00B050"/>
                              </a:solidFill>
                              <a:latin typeface="Cambria Math" panose="02040503050406030204" pitchFamily="18" charset="0"/>
                              <a:ea typeface="Cambria Math" panose="02040503050406030204" pitchFamily="18" charset="0"/>
                            </a:rPr>
                          </m:ctrlPr>
                        </m:dPr>
                        <m:e>
                          <m:r>
                            <a:rPr lang="en-IN" b="1" i="1" dirty="0">
                              <a:solidFill>
                                <a:srgbClr val="00B050"/>
                              </a:solidFill>
                              <a:latin typeface="Cambria Math" panose="02040503050406030204" pitchFamily="18" charset="0"/>
                              <a:ea typeface="Cambria Math" panose="02040503050406030204" pitchFamily="18" charset="0"/>
                            </a:rPr>
                            <m:t>𝑻</m:t>
                          </m:r>
                          <m:r>
                            <a:rPr lang="en-IN" b="1" i="1" dirty="0">
                              <a:solidFill>
                                <a:srgbClr val="00B050"/>
                              </a:solidFill>
                              <a:latin typeface="Cambria Math" panose="02040503050406030204" pitchFamily="18" charset="0"/>
                              <a:ea typeface="Cambria Math" panose="02040503050406030204" pitchFamily="18" charset="0"/>
                            </a:rPr>
                            <m:t>+</m:t>
                          </m:r>
                          <m:r>
                            <a:rPr lang="en-IN" b="1" i="1" dirty="0">
                              <a:solidFill>
                                <a:srgbClr val="00B050"/>
                              </a:solidFill>
                              <a:latin typeface="Cambria Math" panose="02040503050406030204" pitchFamily="18" charset="0"/>
                              <a:ea typeface="Cambria Math" panose="02040503050406030204" pitchFamily="18" charset="0"/>
                            </a:rPr>
                            <m:t>𝟏</m:t>
                          </m:r>
                        </m:e>
                      </m:d>
                      <m:r>
                        <a:rPr lang="en-IN" b="1" i="1" dirty="0">
                          <a:solidFill>
                            <a:srgbClr val="00B050"/>
                          </a:solidFill>
                          <a:latin typeface="Cambria Math" panose="02040503050406030204" pitchFamily="18" charset="0"/>
                          <a:ea typeface="Cambria Math" panose="02040503050406030204" pitchFamily="18" charset="0"/>
                        </a:rPr>
                        <m:t>,</m:t>
                      </m:r>
                      <m:sSub>
                        <m:sSubPr>
                          <m:ctrlPr>
                            <a:rPr lang="en-IN" b="1" i="1" dirty="0">
                              <a:solidFill>
                                <a:srgbClr val="00B050"/>
                              </a:solidFill>
                              <a:latin typeface="Cambria Math" panose="02040503050406030204" pitchFamily="18" charset="0"/>
                              <a:ea typeface="Cambria Math" panose="02040503050406030204" pitchFamily="18" charset="0"/>
                            </a:rPr>
                          </m:ctrlPr>
                        </m:sSubPr>
                        <m:e>
                          <m:r>
                            <a:rPr lang="en-IN" b="1" i="1" dirty="0">
                              <a:solidFill>
                                <a:srgbClr val="00B050"/>
                              </a:solidFill>
                              <a:latin typeface="Cambria Math" panose="02040503050406030204" pitchFamily="18" charset="0"/>
                              <a:ea typeface="Cambria Math" panose="02040503050406030204" pitchFamily="18" charset="0"/>
                            </a:rPr>
                            <m:t>𝜹</m:t>
                          </m:r>
                        </m:e>
                        <m:sub>
                          <m:r>
                            <a:rPr lang="en-IN" b="1" i="1" dirty="0">
                              <a:solidFill>
                                <a:srgbClr val="00B050"/>
                              </a:solidFill>
                              <a:latin typeface="Cambria Math" panose="02040503050406030204" pitchFamily="18" charset="0"/>
                              <a:ea typeface="Cambria Math" panose="02040503050406030204" pitchFamily="18" charset="0"/>
                            </a:rPr>
                            <m:t>𝑰𝑷</m:t>
                          </m:r>
                        </m:sub>
                      </m:sSub>
                      <m:d>
                        <m:dPr>
                          <m:ctrlPr>
                            <a:rPr lang="en-IN" b="1" i="1" dirty="0">
                              <a:solidFill>
                                <a:srgbClr val="00B050"/>
                              </a:solidFill>
                              <a:latin typeface="Cambria Math" panose="02040503050406030204" pitchFamily="18" charset="0"/>
                              <a:ea typeface="Cambria Math" panose="02040503050406030204" pitchFamily="18" charset="0"/>
                            </a:rPr>
                          </m:ctrlPr>
                        </m:dPr>
                        <m:e>
                          <m:r>
                            <a:rPr lang="en-IN" b="1" i="1" dirty="0">
                              <a:solidFill>
                                <a:srgbClr val="00B050"/>
                              </a:solidFill>
                              <a:latin typeface="Cambria Math" panose="02040503050406030204" pitchFamily="18" charset="0"/>
                              <a:ea typeface="Cambria Math" panose="02040503050406030204" pitchFamily="18" charset="0"/>
                            </a:rPr>
                            <m:t>𝑻</m:t>
                          </m:r>
                          <m:r>
                            <a:rPr lang="en-IN" b="1" i="1" dirty="0">
                              <a:solidFill>
                                <a:srgbClr val="00B050"/>
                              </a:solidFill>
                              <a:latin typeface="Cambria Math" panose="02040503050406030204" pitchFamily="18" charset="0"/>
                              <a:ea typeface="Cambria Math" panose="02040503050406030204" pitchFamily="18" charset="0"/>
                            </a:rPr>
                            <m:t>+</m:t>
                          </m:r>
                          <m:r>
                            <a:rPr lang="en-IN" b="1" i="1" dirty="0">
                              <a:solidFill>
                                <a:srgbClr val="00B050"/>
                              </a:solidFill>
                              <a:latin typeface="Cambria Math" panose="02040503050406030204" pitchFamily="18" charset="0"/>
                              <a:ea typeface="Cambria Math" panose="02040503050406030204" pitchFamily="18" charset="0"/>
                            </a:rPr>
                            <m:t>𝟏</m:t>
                          </m:r>
                        </m:e>
                      </m:d>
                      <m:r>
                        <a:rPr lang="en-IN" b="1" i="1" dirty="0">
                          <a:solidFill>
                            <a:srgbClr val="00B050"/>
                          </a:solidFill>
                          <a:latin typeface="Cambria Math" panose="02040503050406030204" pitchFamily="18" charset="0"/>
                          <a:ea typeface="Cambria Math" panose="02040503050406030204" pitchFamily="18" charset="0"/>
                        </a:rPr>
                        <m:t>))</m:t>
                      </m:r>
                    </m:oMath>
                  </m:oMathPara>
                </a14:m>
                <a:endParaRPr lang="en-IN" b="1" dirty="0">
                  <a:solidFill>
                    <a:srgbClr val="00B050"/>
                  </a:solidFill>
                </a:endParaRPr>
              </a:p>
            </p:txBody>
          </p:sp>
        </mc:Choice>
        <mc:Fallback xmlns="">
          <p:sp>
            <p:nvSpPr>
              <p:cNvPr id="16" name="TextBox 15">
                <a:extLst>
                  <a:ext uri="{FF2B5EF4-FFF2-40B4-BE49-F238E27FC236}">
                    <a16:creationId xmlns:a16="http://schemas.microsoft.com/office/drawing/2014/main" id="{A71B0C64-6619-C15E-9EA3-E6E24BA33EAD}"/>
                  </a:ext>
                </a:extLst>
              </p:cNvPr>
              <p:cNvSpPr txBox="1">
                <a:spLocks noRot="1" noChangeAspect="1" noMove="1" noResize="1" noEditPoints="1" noAdjustHandles="1" noChangeArrowheads="1" noChangeShapeType="1" noTextEdit="1"/>
              </p:cNvSpPr>
              <p:nvPr/>
            </p:nvSpPr>
            <p:spPr>
              <a:xfrm>
                <a:off x="3968605" y="6530708"/>
                <a:ext cx="7127914" cy="369332"/>
              </a:xfrm>
              <a:prstGeom prst="rect">
                <a:avLst/>
              </a:prstGeom>
              <a:blipFill>
                <a:blip r:embed="rId4"/>
                <a:stretch>
                  <a:fillRect b="-13115"/>
                </a:stretch>
              </a:blipFill>
            </p:spPr>
            <p:txBody>
              <a:bodyPr/>
              <a:lstStyle/>
              <a:p>
                <a:r>
                  <a:rPr lang="en-IN">
                    <a:noFill/>
                  </a:rPr>
                  <a:t> </a:t>
                </a:r>
              </a:p>
            </p:txBody>
          </p:sp>
        </mc:Fallback>
      </mc:AlternateContent>
      <p:pic>
        <p:nvPicPr>
          <p:cNvPr id="19" name="Picture 18">
            <a:extLst>
              <a:ext uri="{FF2B5EF4-FFF2-40B4-BE49-F238E27FC236}">
                <a16:creationId xmlns:a16="http://schemas.microsoft.com/office/drawing/2014/main" id="{B13257E3-F8C9-ED8F-F692-5DFC0F373DC8}"/>
              </a:ext>
            </a:extLst>
          </p:cNvPr>
          <p:cNvPicPr>
            <a:picLocks noChangeAspect="1"/>
          </p:cNvPicPr>
          <p:nvPr/>
        </p:nvPicPr>
        <p:blipFill rotWithShape="1">
          <a:blip r:embed="rId5"/>
          <a:srcRect l="5209" t="71749" r="54476"/>
          <a:stretch/>
        </p:blipFill>
        <p:spPr>
          <a:xfrm>
            <a:off x="8760991" y="2124659"/>
            <a:ext cx="3431009" cy="1551697"/>
          </a:xfrm>
          <a:prstGeom prst="rect">
            <a:avLst/>
          </a:prstGeom>
        </p:spPr>
      </p:pic>
      <p:cxnSp>
        <p:nvCxnSpPr>
          <p:cNvPr id="7" name="Straight Arrow Connector 6">
            <a:extLst>
              <a:ext uri="{FF2B5EF4-FFF2-40B4-BE49-F238E27FC236}">
                <a16:creationId xmlns:a16="http://schemas.microsoft.com/office/drawing/2014/main" id="{ED1E45DD-5192-448E-4958-A444519D6370}"/>
              </a:ext>
            </a:extLst>
          </p:cNvPr>
          <p:cNvCxnSpPr>
            <a:cxnSpLocks/>
          </p:cNvCxnSpPr>
          <p:nvPr/>
        </p:nvCxnSpPr>
        <p:spPr>
          <a:xfrm flipH="1">
            <a:off x="4673219" y="5515839"/>
            <a:ext cx="965407" cy="420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89A77B-78A4-044D-A333-A829EF21A006}"/>
              </a:ext>
            </a:extLst>
          </p:cNvPr>
          <p:cNvCxnSpPr>
            <a:cxnSpLocks/>
          </p:cNvCxnSpPr>
          <p:nvPr/>
        </p:nvCxnSpPr>
        <p:spPr>
          <a:xfrm flipH="1">
            <a:off x="5683758" y="5457632"/>
            <a:ext cx="907136" cy="504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651CCB0-B81B-F3DF-697F-0BEDEB84B322}"/>
              </a:ext>
            </a:extLst>
          </p:cNvPr>
          <p:cNvCxnSpPr>
            <a:cxnSpLocks/>
          </p:cNvCxnSpPr>
          <p:nvPr/>
        </p:nvCxnSpPr>
        <p:spPr>
          <a:xfrm flipH="1">
            <a:off x="6718252" y="5457632"/>
            <a:ext cx="975879" cy="47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71D5AD-6E27-A302-428A-042535FA53F9}"/>
                  </a:ext>
                </a:extLst>
              </p:cNvPr>
              <p:cNvSpPr txBox="1"/>
              <p:nvPr/>
            </p:nvSpPr>
            <p:spPr>
              <a:xfrm>
                <a:off x="7001001" y="4512132"/>
                <a:ext cx="16002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1" dirty="0" smtClean="0">
                          <a:solidFill>
                            <a:schemeClr val="tx1"/>
                          </a:solidFill>
                          <a:latin typeface="Cambria Math" panose="02040503050406030204" pitchFamily="18" charset="0"/>
                          <a:ea typeface="Cambria Math" panose="02040503050406030204" pitchFamily="18" charset="0"/>
                        </a:rPr>
                        <m:t>0.0</m:t>
                      </m:r>
                      <m:r>
                        <a:rPr lang="en-IN" sz="1800" b="0" i="0" dirty="0" smtClean="0">
                          <a:solidFill>
                            <a:schemeClr val="tx1"/>
                          </a:solidFill>
                          <a:latin typeface="Cambria Math" panose="02040503050406030204" pitchFamily="18" charset="0"/>
                          <a:ea typeface="Cambria Math" panose="02040503050406030204" pitchFamily="18" charset="0"/>
                        </a:rPr>
                        <m:t>1323</m:t>
                      </m:r>
                    </m:oMath>
                  </m:oMathPara>
                </a14:m>
                <a:endParaRPr lang="en-IN" dirty="0">
                  <a:solidFill>
                    <a:schemeClr val="tx1"/>
                  </a:solidFill>
                </a:endParaRPr>
              </a:p>
            </p:txBody>
          </p:sp>
        </mc:Choice>
        <mc:Fallback xmlns="">
          <p:sp>
            <p:nvSpPr>
              <p:cNvPr id="9" name="TextBox 8">
                <a:extLst>
                  <a:ext uri="{FF2B5EF4-FFF2-40B4-BE49-F238E27FC236}">
                    <a16:creationId xmlns:a16="http://schemas.microsoft.com/office/drawing/2014/main" id="{E271D5AD-6E27-A302-428A-042535FA53F9}"/>
                  </a:ext>
                </a:extLst>
              </p:cNvPr>
              <p:cNvSpPr txBox="1">
                <a:spLocks noRot="1" noChangeAspect="1" noMove="1" noResize="1" noEditPoints="1" noAdjustHandles="1" noChangeArrowheads="1" noChangeShapeType="1" noTextEdit="1"/>
              </p:cNvSpPr>
              <p:nvPr/>
            </p:nvSpPr>
            <p:spPr>
              <a:xfrm>
                <a:off x="7001001" y="4512132"/>
                <a:ext cx="1600200"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14743D-D293-12EA-1D80-26A9989B2B4E}"/>
                  </a:ext>
                </a:extLst>
              </p:cNvPr>
              <p:cNvSpPr txBox="1"/>
              <p:nvPr/>
            </p:nvSpPr>
            <p:spPr>
              <a:xfrm>
                <a:off x="6994878" y="4771018"/>
                <a:ext cx="16002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1" dirty="0" smtClean="0">
                          <a:solidFill>
                            <a:schemeClr val="tx1"/>
                          </a:solidFill>
                          <a:latin typeface="Cambria Math" panose="02040503050406030204" pitchFamily="18" charset="0"/>
                          <a:ea typeface="Cambria Math" panose="02040503050406030204" pitchFamily="18" charset="0"/>
                        </a:rPr>
                        <m:t>0.00567</m:t>
                      </m:r>
                    </m:oMath>
                  </m:oMathPara>
                </a14:m>
                <a:endParaRPr lang="en-IN" dirty="0">
                  <a:solidFill>
                    <a:schemeClr val="tx1"/>
                  </a:solidFill>
                </a:endParaRPr>
              </a:p>
            </p:txBody>
          </p:sp>
        </mc:Choice>
        <mc:Fallback xmlns="">
          <p:sp>
            <p:nvSpPr>
              <p:cNvPr id="11" name="TextBox 10">
                <a:extLst>
                  <a:ext uri="{FF2B5EF4-FFF2-40B4-BE49-F238E27FC236}">
                    <a16:creationId xmlns:a16="http://schemas.microsoft.com/office/drawing/2014/main" id="{8214743D-D293-12EA-1D80-26A9989B2B4E}"/>
                  </a:ext>
                </a:extLst>
              </p:cNvPr>
              <p:cNvSpPr txBox="1">
                <a:spLocks noRot="1" noChangeAspect="1" noMove="1" noResize="1" noEditPoints="1" noAdjustHandles="1" noChangeArrowheads="1" noChangeShapeType="1" noTextEdit="1"/>
              </p:cNvSpPr>
              <p:nvPr/>
            </p:nvSpPr>
            <p:spPr>
              <a:xfrm>
                <a:off x="6994878" y="4771018"/>
                <a:ext cx="1600200"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7CC2E6-A147-0BA3-B532-168BF3563EA4}"/>
                  </a:ext>
                </a:extLst>
              </p:cNvPr>
              <p:cNvSpPr txBox="1"/>
              <p:nvPr/>
            </p:nvSpPr>
            <p:spPr>
              <a:xfrm>
                <a:off x="4147457" y="6088618"/>
                <a:ext cx="1325862"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0" i="1" dirty="0" smtClean="0">
                          <a:solidFill>
                            <a:schemeClr val="tx1"/>
                          </a:solidFill>
                          <a:latin typeface="Cambria Math" panose="02040503050406030204" pitchFamily="18" charset="0"/>
                          <a:ea typeface="Cambria Math" panose="02040503050406030204" pitchFamily="18" charset="0"/>
                        </a:rPr>
                        <m:t>0.0</m:t>
                      </m:r>
                      <m:r>
                        <a:rPr lang="en-IN" sz="1800" b="0" i="0" dirty="0" smtClean="0">
                          <a:solidFill>
                            <a:schemeClr val="tx1"/>
                          </a:solidFill>
                          <a:latin typeface="Cambria Math" panose="02040503050406030204" pitchFamily="18" charset="0"/>
                          <a:ea typeface="Cambria Math" panose="02040503050406030204" pitchFamily="18" charset="0"/>
                        </a:rPr>
                        <m:t>1323</m:t>
                      </m:r>
                    </m:oMath>
                  </m:oMathPara>
                </a14:m>
                <a:endParaRPr lang="en-IN" dirty="0">
                  <a:solidFill>
                    <a:schemeClr val="tx1"/>
                  </a:solidFill>
                </a:endParaRPr>
              </a:p>
            </p:txBody>
          </p:sp>
        </mc:Choice>
        <mc:Fallback xmlns="">
          <p:sp>
            <p:nvSpPr>
              <p:cNvPr id="21" name="TextBox 20">
                <a:extLst>
                  <a:ext uri="{FF2B5EF4-FFF2-40B4-BE49-F238E27FC236}">
                    <a16:creationId xmlns:a16="http://schemas.microsoft.com/office/drawing/2014/main" id="{497CC2E6-A147-0BA3-B532-168BF3563EA4}"/>
                  </a:ext>
                </a:extLst>
              </p:cNvPr>
              <p:cNvSpPr txBox="1">
                <a:spLocks noRot="1" noChangeAspect="1" noMove="1" noResize="1" noEditPoints="1" noAdjustHandles="1" noChangeArrowheads="1" noChangeShapeType="1" noTextEdit="1"/>
              </p:cNvSpPr>
              <p:nvPr/>
            </p:nvSpPr>
            <p:spPr>
              <a:xfrm>
                <a:off x="4147457" y="6088618"/>
                <a:ext cx="1325862" cy="369332"/>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05566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0554-F624-5EC4-5915-461AC4A6FB0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F2F0A52-CFCC-3F2F-10B2-9669B640F52B}"/>
              </a:ext>
            </a:extLst>
          </p:cNvPr>
          <p:cNvPicPr>
            <a:picLocks noGrp="1" noChangeAspect="1"/>
          </p:cNvPicPr>
          <p:nvPr>
            <p:ph idx="1"/>
          </p:nvPr>
        </p:nvPicPr>
        <p:blipFill>
          <a:blip r:embed="rId2"/>
          <a:stretch>
            <a:fillRect/>
          </a:stretch>
        </p:blipFill>
        <p:spPr>
          <a:xfrm>
            <a:off x="897408" y="207217"/>
            <a:ext cx="10849695" cy="5562403"/>
          </a:xfrm>
          <a:prstGeom prst="rect">
            <a:avLst/>
          </a:prstGeom>
        </p:spPr>
      </p:pic>
    </p:spTree>
    <p:extLst>
      <p:ext uri="{BB962C8B-B14F-4D97-AF65-F5344CB8AC3E}">
        <p14:creationId xmlns:p14="http://schemas.microsoft.com/office/powerpoint/2010/main" val="2281607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E6219-C651-CE5B-8744-9EE404037C7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7ACB3D0-0EE3-4CEB-CF40-923712E213BB}"/>
              </a:ext>
            </a:extLst>
          </p:cNvPr>
          <p:cNvPicPr>
            <a:picLocks noGrp="1" noChangeAspect="1"/>
          </p:cNvPicPr>
          <p:nvPr>
            <p:ph idx="1"/>
          </p:nvPr>
        </p:nvPicPr>
        <p:blipFill>
          <a:blip r:embed="rId2"/>
          <a:stretch>
            <a:fillRect/>
          </a:stretch>
        </p:blipFill>
        <p:spPr>
          <a:xfrm>
            <a:off x="838200" y="365124"/>
            <a:ext cx="10409729" cy="6006553"/>
          </a:xfrm>
          <a:prstGeom prst="rect">
            <a:avLst/>
          </a:prstGeom>
        </p:spPr>
      </p:pic>
    </p:spTree>
    <p:extLst>
      <p:ext uri="{BB962C8B-B14F-4D97-AF65-F5344CB8AC3E}">
        <p14:creationId xmlns:p14="http://schemas.microsoft.com/office/powerpoint/2010/main" val="1684507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694FD-FECF-8D02-CE7E-84C906038E4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8B72F98-8413-E4EE-83F7-F1470F791356}"/>
              </a:ext>
            </a:extLst>
          </p:cNvPr>
          <p:cNvPicPr>
            <a:picLocks noGrp="1" noChangeAspect="1"/>
          </p:cNvPicPr>
          <p:nvPr>
            <p:ph idx="1"/>
          </p:nvPr>
        </p:nvPicPr>
        <p:blipFill>
          <a:blip r:embed="rId2"/>
          <a:stretch>
            <a:fillRect/>
          </a:stretch>
        </p:blipFill>
        <p:spPr>
          <a:xfrm>
            <a:off x="729628" y="142481"/>
            <a:ext cx="10712510" cy="6484551"/>
          </a:xfrm>
          <a:prstGeom prst="rect">
            <a:avLst/>
          </a:prstGeom>
        </p:spPr>
      </p:pic>
    </p:spTree>
    <p:extLst>
      <p:ext uri="{BB962C8B-B14F-4D97-AF65-F5344CB8AC3E}">
        <p14:creationId xmlns:p14="http://schemas.microsoft.com/office/powerpoint/2010/main" val="525206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F33D-1100-BB9A-AB44-C12C3AF198F6}"/>
              </a:ext>
            </a:extLst>
          </p:cNvPr>
          <p:cNvSpPr>
            <a:spLocks noGrp="1"/>
          </p:cNvSpPr>
          <p:nvPr>
            <p:ph type="title"/>
          </p:nvPr>
        </p:nvSpPr>
        <p:spPr>
          <a:xfrm>
            <a:off x="838200" y="-304426"/>
            <a:ext cx="10515600" cy="1325563"/>
          </a:xfrm>
        </p:spPr>
        <p:txBody>
          <a:bodyPr>
            <a:normAutofit/>
          </a:bodyPr>
          <a:lstStyle/>
          <a:p>
            <a:pPr algn="ctr"/>
            <a:r>
              <a:rPr lang="en-US" sz="6000" dirty="0">
                <a:latin typeface="Georgia" panose="02040502050405020303" pitchFamily="18" charset="0"/>
              </a:rPr>
              <a:t>T</a:t>
            </a:r>
            <a:r>
              <a:rPr lang="en-US" sz="6000" b="0" i="0" dirty="0">
                <a:effectLst/>
                <a:latin typeface="Georgia" panose="02040502050405020303" pitchFamily="18" charset="0"/>
              </a:rPr>
              <a:t>he "weather" example</a:t>
            </a:r>
            <a:endParaRPr lang="en-IN" sz="6000" dirty="0">
              <a:latin typeface="Georgia" panose="02040502050405020303" pitchFamily="18" charset="0"/>
            </a:endParaRPr>
          </a:p>
        </p:txBody>
      </p:sp>
      <p:sp>
        <p:nvSpPr>
          <p:cNvPr id="7" name="TextBox 6">
            <a:extLst>
              <a:ext uri="{FF2B5EF4-FFF2-40B4-BE49-F238E27FC236}">
                <a16:creationId xmlns:a16="http://schemas.microsoft.com/office/drawing/2014/main" id="{67896ADA-20D1-782A-6261-4A490FA887F9}"/>
              </a:ext>
            </a:extLst>
          </p:cNvPr>
          <p:cNvSpPr txBox="1"/>
          <p:nvPr/>
        </p:nvSpPr>
        <p:spPr>
          <a:xfrm>
            <a:off x="683172" y="2197651"/>
            <a:ext cx="2438400" cy="1384995"/>
          </a:xfrm>
          <a:prstGeom prst="rect">
            <a:avLst/>
          </a:prstGeom>
          <a:noFill/>
        </p:spPr>
        <p:txBody>
          <a:bodyPr wrap="square">
            <a:spAutoFit/>
          </a:bodyPr>
          <a:lstStyle/>
          <a:p>
            <a:pPr algn="l"/>
            <a:r>
              <a:rPr lang="en-IN" sz="2800" b="1" i="0" dirty="0">
                <a:effectLst/>
                <a:latin typeface="Georgia" panose="02040502050405020303" pitchFamily="18" charset="0"/>
              </a:rPr>
              <a:t>States</a:t>
            </a:r>
            <a:r>
              <a:rPr lang="en-IN" sz="2800" b="0" i="0" dirty="0">
                <a:effectLst/>
                <a:latin typeface="Georgia" panose="02040502050405020303" pitchFamily="18" charset="0"/>
              </a:rPr>
              <a:t>:</a:t>
            </a:r>
          </a:p>
          <a:p>
            <a:pPr algn="l">
              <a:buFont typeface="Arial" panose="020B0604020202020204" pitchFamily="34" charset="0"/>
              <a:buChar char="•"/>
            </a:pPr>
            <a:r>
              <a:rPr lang="en-IN" sz="2800" b="0" i="0" dirty="0">
                <a:effectLst/>
                <a:latin typeface="Georgia" panose="02040502050405020303" pitchFamily="18" charset="0"/>
              </a:rPr>
              <a:t>Sunny (S)</a:t>
            </a:r>
          </a:p>
          <a:p>
            <a:pPr algn="l">
              <a:buFont typeface="Arial" panose="020B0604020202020204" pitchFamily="34" charset="0"/>
              <a:buChar char="•"/>
            </a:pPr>
            <a:r>
              <a:rPr lang="en-IN" sz="2800" b="0" i="0" dirty="0">
                <a:effectLst/>
                <a:latin typeface="Georgia" panose="02040502050405020303" pitchFamily="18" charset="0"/>
              </a:rPr>
              <a:t>Rainy (R)</a:t>
            </a:r>
          </a:p>
        </p:txBody>
      </p:sp>
      <p:sp>
        <p:nvSpPr>
          <p:cNvPr id="9" name="TextBox 8">
            <a:extLst>
              <a:ext uri="{FF2B5EF4-FFF2-40B4-BE49-F238E27FC236}">
                <a16:creationId xmlns:a16="http://schemas.microsoft.com/office/drawing/2014/main" id="{A03B2429-743A-28D4-B86C-F77FC67A87A1}"/>
              </a:ext>
            </a:extLst>
          </p:cNvPr>
          <p:cNvSpPr txBox="1"/>
          <p:nvPr/>
        </p:nvSpPr>
        <p:spPr>
          <a:xfrm>
            <a:off x="6095999" y="2197652"/>
            <a:ext cx="5412829" cy="1384995"/>
          </a:xfrm>
          <a:prstGeom prst="rect">
            <a:avLst/>
          </a:prstGeom>
          <a:noFill/>
        </p:spPr>
        <p:txBody>
          <a:bodyPr wrap="square">
            <a:spAutoFit/>
          </a:bodyPr>
          <a:lstStyle/>
          <a:p>
            <a:pPr algn="l"/>
            <a:r>
              <a:rPr lang="en-US" sz="2800" b="1" i="0" dirty="0">
                <a:effectLst/>
                <a:latin typeface="Georgia" panose="02040502050405020303" pitchFamily="18" charset="0"/>
              </a:rPr>
              <a:t>Observations</a:t>
            </a:r>
            <a:r>
              <a:rPr lang="en-US" sz="2800" b="0" i="0" dirty="0">
                <a:effectLst/>
                <a:latin typeface="Georgia" panose="02040502050405020303" pitchFamily="18" charset="0"/>
              </a:rPr>
              <a:t>:</a:t>
            </a:r>
          </a:p>
          <a:p>
            <a:pPr algn="l">
              <a:buFont typeface="Arial" panose="020B0604020202020204" pitchFamily="34" charset="0"/>
              <a:buChar char="•"/>
            </a:pPr>
            <a:r>
              <a:rPr lang="en-US" sz="2800" b="0" i="0" dirty="0">
                <a:effectLst/>
                <a:latin typeface="Georgia" panose="02040502050405020303" pitchFamily="18" charset="0"/>
              </a:rPr>
              <a:t>Carrying an umbrella (U)</a:t>
            </a:r>
          </a:p>
          <a:p>
            <a:pPr algn="l">
              <a:buFont typeface="Arial" panose="020B0604020202020204" pitchFamily="34" charset="0"/>
              <a:buChar char="•"/>
            </a:pPr>
            <a:r>
              <a:rPr lang="en-US" sz="2800" b="0" i="0" dirty="0">
                <a:effectLst/>
                <a:latin typeface="Georgia" panose="02040502050405020303" pitchFamily="18" charset="0"/>
              </a:rPr>
              <a:t>Not carrying an umbrella (N)</a:t>
            </a:r>
          </a:p>
        </p:txBody>
      </p:sp>
      <p:sp>
        <p:nvSpPr>
          <p:cNvPr id="11" name="TextBox 10">
            <a:extLst>
              <a:ext uri="{FF2B5EF4-FFF2-40B4-BE49-F238E27FC236}">
                <a16:creationId xmlns:a16="http://schemas.microsoft.com/office/drawing/2014/main" id="{37937D87-764A-CA4D-CB47-4DD968F20690}"/>
              </a:ext>
            </a:extLst>
          </p:cNvPr>
          <p:cNvSpPr txBox="1"/>
          <p:nvPr/>
        </p:nvSpPr>
        <p:spPr>
          <a:xfrm>
            <a:off x="378372" y="3621046"/>
            <a:ext cx="4540469" cy="2677656"/>
          </a:xfrm>
          <a:prstGeom prst="rect">
            <a:avLst/>
          </a:prstGeom>
          <a:noFill/>
        </p:spPr>
        <p:txBody>
          <a:bodyPr wrap="square">
            <a:spAutoFit/>
          </a:bodyPr>
          <a:lstStyle/>
          <a:p>
            <a:pPr algn="l"/>
            <a:r>
              <a:rPr lang="en-US" sz="2800" b="1" i="0" dirty="0">
                <a:effectLst/>
                <a:latin typeface="Georgia" panose="02040502050405020303" pitchFamily="18" charset="0"/>
              </a:rPr>
              <a:t>Transition Probabilities</a:t>
            </a:r>
            <a:r>
              <a:rPr lang="en-US" sz="2800" b="0" i="0" dirty="0">
                <a:effectLst/>
                <a:latin typeface="Georgia" panose="02040502050405020303" pitchFamily="18" charset="0"/>
              </a:rPr>
              <a:t>:</a:t>
            </a:r>
          </a:p>
          <a:p>
            <a:pPr algn="l">
              <a:buFont typeface="Arial" panose="020B0604020202020204" pitchFamily="34" charset="0"/>
              <a:buChar char="•"/>
            </a:pPr>
            <a:r>
              <a:rPr lang="en-US" sz="2800" b="0" i="0" dirty="0">
                <a:effectLst/>
                <a:latin typeface="Georgia" panose="02040502050405020303" pitchFamily="18" charset="0"/>
              </a:rPr>
              <a:t>P(Sunny to Sunny) = 0.7</a:t>
            </a:r>
          </a:p>
          <a:p>
            <a:pPr algn="l">
              <a:buFont typeface="Arial" panose="020B0604020202020204" pitchFamily="34" charset="0"/>
              <a:buChar char="•"/>
            </a:pPr>
            <a:r>
              <a:rPr lang="en-US" sz="2800" b="0" i="0" dirty="0">
                <a:effectLst/>
                <a:latin typeface="Georgia" panose="02040502050405020303" pitchFamily="18" charset="0"/>
              </a:rPr>
              <a:t>P(Sunny to Rainy) = 0.3</a:t>
            </a:r>
          </a:p>
          <a:p>
            <a:pPr algn="l">
              <a:buFont typeface="Arial" panose="020B0604020202020204" pitchFamily="34" charset="0"/>
              <a:buChar char="•"/>
            </a:pPr>
            <a:r>
              <a:rPr lang="en-US" sz="2800" b="0" i="0" dirty="0">
                <a:effectLst/>
                <a:latin typeface="Georgia" panose="02040502050405020303" pitchFamily="18" charset="0"/>
              </a:rPr>
              <a:t>P(Rainy to Sunny) = 0.4</a:t>
            </a:r>
          </a:p>
          <a:p>
            <a:pPr algn="l">
              <a:buFont typeface="Arial" panose="020B0604020202020204" pitchFamily="34" charset="0"/>
              <a:buChar char="•"/>
            </a:pPr>
            <a:r>
              <a:rPr lang="en-US" sz="2800" b="0" i="0" dirty="0">
                <a:effectLst/>
                <a:latin typeface="Georgia" panose="02040502050405020303" pitchFamily="18" charset="0"/>
              </a:rPr>
              <a:t>P(Rainy to Rainy) = 0.6</a:t>
            </a:r>
          </a:p>
        </p:txBody>
      </p:sp>
      <p:sp>
        <p:nvSpPr>
          <p:cNvPr id="13" name="TextBox 12">
            <a:extLst>
              <a:ext uri="{FF2B5EF4-FFF2-40B4-BE49-F238E27FC236}">
                <a16:creationId xmlns:a16="http://schemas.microsoft.com/office/drawing/2014/main" id="{6C54938F-4194-1B8D-0C3F-B755FF4F10CB}"/>
              </a:ext>
            </a:extLst>
          </p:cNvPr>
          <p:cNvSpPr txBox="1"/>
          <p:nvPr/>
        </p:nvSpPr>
        <p:spPr>
          <a:xfrm>
            <a:off x="4992414" y="3967850"/>
            <a:ext cx="7199586" cy="2246769"/>
          </a:xfrm>
          <a:prstGeom prst="rect">
            <a:avLst/>
          </a:prstGeom>
          <a:noFill/>
        </p:spPr>
        <p:txBody>
          <a:bodyPr wrap="square">
            <a:spAutoFit/>
          </a:bodyPr>
          <a:lstStyle/>
          <a:p>
            <a:pPr algn="l"/>
            <a:r>
              <a:rPr lang="en-IN" sz="2800" b="1" i="0" dirty="0">
                <a:effectLst/>
                <a:latin typeface="Georgia" panose="02040502050405020303" pitchFamily="18" charset="0"/>
              </a:rPr>
              <a:t>Emission Probabilities</a:t>
            </a:r>
            <a:r>
              <a:rPr lang="en-IN" sz="2800" b="0" i="0" dirty="0">
                <a:effectLst/>
                <a:latin typeface="Georgia" panose="02040502050405020303" pitchFamily="18" charset="0"/>
              </a:rPr>
              <a:t>:</a:t>
            </a:r>
          </a:p>
          <a:p>
            <a:pPr algn="l">
              <a:buFont typeface="Arial" panose="020B0604020202020204" pitchFamily="34" charset="0"/>
              <a:buChar char="•"/>
            </a:pPr>
            <a:r>
              <a:rPr lang="en-IN" sz="2800" b="0" i="0" dirty="0">
                <a:effectLst/>
                <a:latin typeface="Georgia" panose="02040502050405020303" pitchFamily="18" charset="0"/>
              </a:rPr>
              <a:t>P(Carrying an umbrella in Sunny) = 0.2</a:t>
            </a:r>
          </a:p>
          <a:p>
            <a:pPr algn="l">
              <a:buFont typeface="Arial" panose="020B0604020202020204" pitchFamily="34" charset="0"/>
              <a:buChar char="•"/>
            </a:pPr>
            <a:r>
              <a:rPr lang="en-IN" sz="2800" b="0" i="0" dirty="0">
                <a:effectLst/>
                <a:latin typeface="Georgia" panose="02040502050405020303" pitchFamily="18" charset="0"/>
              </a:rPr>
              <a:t>P(Not carrying an umbrella in Sunny) = 0.8</a:t>
            </a:r>
          </a:p>
          <a:p>
            <a:pPr algn="l">
              <a:buFont typeface="Arial" panose="020B0604020202020204" pitchFamily="34" charset="0"/>
              <a:buChar char="•"/>
            </a:pPr>
            <a:r>
              <a:rPr lang="en-IN" sz="2800" b="0" i="0" dirty="0">
                <a:effectLst/>
                <a:latin typeface="Georgia" panose="02040502050405020303" pitchFamily="18" charset="0"/>
              </a:rPr>
              <a:t>P(Carrying an umbrella in Rainy) = 0.6</a:t>
            </a:r>
          </a:p>
          <a:p>
            <a:pPr algn="l">
              <a:buFont typeface="Arial" panose="020B0604020202020204" pitchFamily="34" charset="0"/>
              <a:buChar char="•"/>
            </a:pPr>
            <a:r>
              <a:rPr lang="en-IN" sz="2800" b="0" i="0" dirty="0">
                <a:effectLst/>
                <a:latin typeface="Georgia" panose="02040502050405020303" pitchFamily="18" charset="0"/>
              </a:rPr>
              <a:t>P(Not carrying an umbrella in Rainy) = 0.4</a:t>
            </a:r>
          </a:p>
        </p:txBody>
      </p:sp>
      <p:sp>
        <p:nvSpPr>
          <p:cNvPr id="15" name="TextBox 14">
            <a:extLst>
              <a:ext uri="{FF2B5EF4-FFF2-40B4-BE49-F238E27FC236}">
                <a16:creationId xmlns:a16="http://schemas.microsoft.com/office/drawing/2014/main" id="{00CEF8FD-6FF3-3F31-8B1D-4683239038E7}"/>
              </a:ext>
            </a:extLst>
          </p:cNvPr>
          <p:cNvSpPr txBox="1"/>
          <p:nvPr/>
        </p:nvSpPr>
        <p:spPr>
          <a:xfrm>
            <a:off x="378372" y="747291"/>
            <a:ext cx="11435255" cy="954107"/>
          </a:xfrm>
          <a:prstGeom prst="rect">
            <a:avLst/>
          </a:prstGeom>
          <a:noFill/>
        </p:spPr>
        <p:txBody>
          <a:bodyPr wrap="square">
            <a:spAutoFit/>
          </a:bodyPr>
          <a:lstStyle/>
          <a:p>
            <a:pPr algn="ctr"/>
            <a:r>
              <a:rPr lang="en-US" sz="2800" dirty="0">
                <a:latin typeface="Georgia" panose="02040502050405020303" pitchFamily="18" charset="0"/>
              </a:rPr>
              <a:t>To</a:t>
            </a:r>
            <a:r>
              <a:rPr lang="en-US" sz="2800" b="0" i="0" dirty="0">
                <a:effectLst/>
                <a:latin typeface="Georgia" panose="02040502050405020303" pitchFamily="18" charset="0"/>
              </a:rPr>
              <a:t> model the weather as either "sunny" or "rainy" based on whether a person carries an umbrella or not.</a:t>
            </a:r>
            <a:endParaRPr lang="en-IN" sz="2800" dirty="0"/>
          </a:p>
        </p:txBody>
      </p:sp>
    </p:spTree>
    <p:extLst>
      <p:ext uri="{BB962C8B-B14F-4D97-AF65-F5344CB8AC3E}">
        <p14:creationId xmlns:p14="http://schemas.microsoft.com/office/powerpoint/2010/main" val="23467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DE57-AFB1-0A25-5812-2BBD32835D0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14198E4-AEEB-EB4B-3963-DF7CE3C42196}"/>
              </a:ext>
            </a:extLst>
          </p:cNvPr>
          <p:cNvPicPr>
            <a:picLocks noGrp="1" noChangeAspect="1"/>
          </p:cNvPicPr>
          <p:nvPr>
            <p:ph idx="1"/>
          </p:nvPr>
        </p:nvPicPr>
        <p:blipFill>
          <a:blip r:embed="rId2"/>
          <a:stretch>
            <a:fillRect/>
          </a:stretch>
        </p:blipFill>
        <p:spPr>
          <a:xfrm>
            <a:off x="838200" y="365124"/>
            <a:ext cx="10425913" cy="6359807"/>
          </a:xfrm>
          <a:prstGeom prst="rect">
            <a:avLst/>
          </a:prstGeom>
        </p:spPr>
      </p:pic>
    </p:spTree>
    <p:extLst>
      <p:ext uri="{BB962C8B-B14F-4D97-AF65-F5344CB8AC3E}">
        <p14:creationId xmlns:p14="http://schemas.microsoft.com/office/powerpoint/2010/main" val="3062526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3F33-4A76-CEE7-F5F5-E58ABA8A1BF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94DA926-4D0B-9EFC-0956-2EC25E7E60DE}"/>
              </a:ext>
            </a:extLst>
          </p:cNvPr>
          <p:cNvPicPr>
            <a:picLocks noGrp="1" noChangeAspect="1"/>
          </p:cNvPicPr>
          <p:nvPr>
            <p:ph idx="1"/>
          </p:nvPr>
        </p:nvPicPr>
        <p:blipFill>
          <a:blip r:embed="rId2"/>
          <a:stretch>
            <a:fillRect/>
          </a:stretch>
        </p:blipFill>
        <p:spPr>
          <a:xfrm>
            <a:off x="635912" y="482347"/>
            <a:ext cx="10798133" cy="4654514"/>
          </a:xfrm>
          <a:prstGeom prst="rect">
            <a:avLst/>
          </a:prstGeom>
        </p:spPr>
      </p:pic>
      <p:pic>
        <p:nvPicPr>
          <p:cNvPr id="7" name="Picture 6">
            <a:extLst>
              <a:ext uri="{FF2B5EF4-FFF2-40B4-BE49-F238E27FC236}">
                <a16:creationId xmlns:a16="http://schemas.microsoft.com/office/drawing/2014/main" id="{1949646D-69F3-6556-2E4F-A5719BE51463}"/>
              </a:ext>
            </a:extLst>
          </p:cNvPr>
          <p:cNvPicPr>
            <a:picLocks noChangeAspect="1"/>
          </p:cNvPicPr>
          <p:nvPr/>
        </p:nvPicPr>
        <p:blipFill>
          <a:blip r:embed="rId3"/>
          <a:stretch>
            <a:fillRect/>
          </a:stretch>
        </p:blipFill>
        <p:spPr>
          <a:xfrm>
            <a:off x="2605636" y="3647204"/>
            <a:ext cx="5463244" cy="2728449"/>
          </a:xfrm>
          <a:prstGeom prst="rect">
            <a:avLst/>
          </a:prstGeom>
        </p:spPr>
      </p:pic>
    </p:spTree>
    <p:extLst>
      <p:ext uri="{BB962C8B-B14F-4D97-AF65-F5344CB8AC3E}">
        <p14:creationId xmlns:p14="http://schemas.microsoft.com/office/powerpoint/2010/main" val="3721725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57E2-DA30-00D7-7CDF-B0FDCF13B6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1D908EB-9F5D-DD11-2670-0E21148F9B7F}"/>
              </a:ext>
            </a:extLst>
          </p:cNvPr>
          <p:cNvPicPr>
            <a:picLocks noGrp="1" noChangeAspect="1"/>
          </p:cNvPicPr>
          <p:nvPr>
            <p:ph idx="1"/>
          </p:nvPr>
        </p:nvPicPr>
        <p:blipFill>
          <a:blip r:embed="rId2"/>
          <a:stretch>
            <a:fillRect/>
          </a:stretch>
        </p:blipFill>
        <p:spPr>
          <a:xfrm>
            <a:off x="838200" y="263862"/>
            <a:ext cx="10515600" cy="6600848"/>
          </a:xfrm>
          <a:prstGeom prst="rect">
            <a:avLst/>
          </a:prstGeom>
        </p:spPr>
      </p:pic>
    </p:spTree>
    <p:extLst>
      <p:ext uri="{BB962C8B-B14F-4D97-AF65-F5344CB8AC3E}">
        <p14:creationId xmlns:p14="http://schemas.microsoft.com/office/powerpoint/2010/main" val="892852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32493-77CB-A0CD-DB96-8D4220458D6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DC1A68A-89B8-DCE5-450E-D158AC35E7D1}"/>
              </a:ext>
            </a:extLst>
          </p:cNvPr>
          <p:cNvPicPr>
            <a:picLocks noGrp="1" noChangeAspect="1"/>
          </p:cNvPicPr>
          <p:nvPr>
            <p:ph idx="1"/>
          </p:nvPr>
        </p:nvPicPr>
        <p:blipFill>
          <a:blip r:embed="rId2"/>
          <a:stretch>
            <a:fillRect/>
          </a:stretch>
        </p:blipFill>
        <p:spPr>
          <a:xfrm>
            <a:off x="838200" y="365125"/>
            <a:ext cx="8639982" cy="6498590"/>
          </a:xfrm>
          <a:prstGeom prst="rect">
            <a:avLst/>
          </a:prstGeom>
        </p:spPr>
      </p:pic>
      <p:pic>
        <p:nvPicPr>
          <p:cNvPr id="7" name="Picture 6">
            <a:extLst>
              <a:ext uri="{FF2B5EF4-FFF2-40B4-BE49-F238E27FC236}">
                <a16:creationId xmlns:a16="http://schemas.microsoft.com/office/drawing/2014/main" id="{BE0DBC08-F482-FFC1-7C53-94FB69CD630B}"/>
              </a:ext>
            </a:extLst>
          </p:cNvPr>
          <p:cNvPicPr>
            <a:picLocks noChangeAspect="1"/>
          </p:cNvPicPr>
          <p:nvPr/>
        </p:nvPicPr>
        <p:blipFill>
          <a:blip r:embed="rId3"/>
          <a:stretch>
            <a:fillRect/>
          </a:stretch>
        </p:blipFill>
        <p:spPr>
          <a:xfrm>
            <a:off x="7615189" y="365125"/>
            <a:ext cx="4576811" cy="4664309"/>
          </a:xfrm>
          <a:prstGeom prst="rect">
            <a:avLst/>
          </a:prstGeom>
        </p:spPr>
      </p:pic>
      <p:sp>
        <p:nvSpPr>
          <p:cNvPr id="9" name="TextBox 8">
            <a:extLst>
              <a:ext uri="{FF2B5EF4-FFF2-40B4-BE49-F238E27FC236}">
                <a16:creationId xmlns:a16="http://schemas.microsoft.com/office/drawing/2014/main" id="{2B51047A-2AA8-4B0A-1B93-7A06F830A746}"/>
              </a:ext>
            </a:extLst>
          </p:cNvPr>
          <p:cNvSpPr txBox="1"/>
          <p:nvPr/>
        </p:nvSpPr>
        <p:spPr>
          <a:xfrm>
            <a:off x="1063398" y="1758728"/>
            <a:ext cx="6094638" cy="646331"/>
          </a:xfrm>
          <a:prstGeom prst="rect">
            <a:avLst/>
          </a:prstGeom>
          <a:noFill/>
        </p:spPr>
        <p:txBody>
          <a:bodyPr wrap="square">
            <a:spAutoFit/>
          </a:bodyPr>
          <a:lstStyle/>
          <a:p>
            <a:r>
              <a:rPr lang="en-US" dirty="0"/>
              <a:t>In the above sentences, the word Mary appears four times as a noun. </a:t>
            </a:r>
            <a:endParaRPr lang="en-IN" dirty="0"/>
          </a:p>
        </p:txBody>
      </p:sp>
    </p:spTree>
    <p:extLst>
      <p:ext uri="{BB962C8B-B14F-4D97-AF65-F5344CB8AC3E}">
        <p14:creationId xmlns:p14="http://schemas.microsoft.com/office/powerpoint/2010/main" val="3702191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7E6D-08E6-E0D4-DBD2-6C4A7219A93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5C16DED-22D9-09EE-C55B-B3CF91A20751}"/>
              </a:ext>
            </a:extLst>
          </p:cNvPr>
          <p:cNvPicPr>
            <a:picLocks noGrp="1" noChangeAspect="1"/>
          </p:cNvPicPr>
          <p:nvPr>
            <p:ph idx="1"/>
          </p:nvPr>
        </p:nvPicPr>
        <p:blipFill>
          <a:blip r:embed="rId2"/>
          <a:stretch>
            <a:fillRect/>
          </a:stretch>
        </p:blipFill>
        <p:spPr>
          <a:xfrm>
            <a:off x="763388" y="263862"/>
            <a:ext cx="6229768" cy="4283862"/>
          </a:xfrm>
          <a:prstGeom prst="rect">
            <a:avLst/>
          </a:prstGeom>
        </p:spPr>
      </p:pic>
      <p:pic>
        <p:nvPicPr>
          <p:cNvPr id="7" name="Picture 6">
            <a:extLst>
              <a:ext uri="{FF2B5EF4-FFF2-40B4-BE49-F238E27FC236}">
                <a16:creationId xmlns:a16="http://schemas.microsoft.com/office/drawing/2014/main" id="{7CFE6C43-6EC6-2642-3122-4E30900C8AD0}"/>
              </a:ext>
            </a:extLst>
          </p:cNvPr>
          <p:cNvPicPr>
            <a:picLocks noChangeAspect="1"/>
          </p:cNvPicPr>
          <p:nvPr/>
        </p:nvPicPr>
        <p:blipFill>
          <a:blip r:embed="rId3"/>
          <a:stretch>
            <a:fillRect/>
          </a:stretch>
        </p:blipFill>
        <p:spPr>
          <a:xfrm>
            <a:off x="3129518" y="2659679"/>
            <a:ext cx="5932963" cy="4072960"/>
          </a:xfrm>
          <a:prstGeom prst="rect">
            <a:avLst/>
          </a:prstGeom>
        </p:spPr>
      </p:pic>
      <p:pic>
        <p:nvPicPr>
          <p:cNvPr id="9" name="Picture 8">
            <a:extLst>
              <a:ext uri="{FF2B5EF4-FFF2-40B4-BE49-F238E27FC236}">
                <a16:creationId xmlns:a16="http://schemas.microsoft.com/office/drawing/2014/main" id="{55556703-5CED-A20A-D26D-29A4F0DDA3CF}"/>
              </a:ext>
            </a:extLst>
          </p:cNvPr>
          <p:cNvPicPr>
            <a:picLocks noChangeAspect="1"/>
          </p:cNvPicPr>
          <p:nvPr/>
        </p:nvPicPr>
        <p:blipFill>
          <a:blip r:embed="rId4"/>
          <a:stretch>
            <a:fillRect/>
          </a:stretch>
        </p:blipFill>
        <p:spPr>
          <a:xfrm>
            <a:off x="7477861" y="1140977"/>
            <a:ext cx="4411410" cy="5163873"/>
          </a:xfrm>
          <a:prstGeom prst="rect">
            <a:avLst/>
          </a:prstGeom>
        </p:spPr>
      </p:pic>
    </p:spTree>
    <p:extLst>
      <p:ext uri="{BB962C8B-B14F-4D97-AF65-F5344CB8AC3E}">
        <p14:creationId xmlns:p14="http://schemas.microsoft.com/office/powerpoint/2010/main" val="2740121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D2191D7-594C-5B4B-EB58-C5CBEBF3C35F}"/>
              </a:ext>
            </a:extLst>
          </p:cNvPr>
          <p:cNvPicPr>
            <a:picLocks noChangeAspect="1"/>
          </p:cNvPicPr>
          <p:nvPr/>
        </p:nvPicPr>
        <p:blipFill>
          <a:blip r:embed="rId2"/>
          <a:stretch>
            <a:fillRect/>
          </a:stretch>
        </p:blipFill>
        <p:spPr>
          <a:xfrm>
            <a:off x="0" y="236765"/>
            <a:ext cx="7502338" cy="4815036"/>
          </a:xfrm>
          <a:prstGeom prst="rect">
            <a:avLst/>
          </a:prstGeom>
        </p:spPr>
      </p:pic>
      <p:pic>
        <p:nvPicPr>
          <p:cNvPr id="17" name="Content Placeholder 16">
            <a:extLst>
              <a:ext uri="{FF2B5EF4-FFF2-40B4-BE49-F238E27FC236}">
                <a16:creationId xmlns:a16="http://schemas.microsoft.com/office/drawing/2014/main" id="{FB207675-A7F7-6110-5B03-67776B487428}"/>
              </a:ext>
            </a:extLst>
          </p:cNvPr>
          <p:cNvPicPr>
            <a:picLocks noGrp="1" noChangeAspect="1"/>
          </p:cNvPicPr>
          <p:nvPr>
            <p:ph idx="1"/>
          </p:nvPr>
        </p:nvPicPr>
        <p:blipFill>
          <a:blip r:embed="rId3"/>
          <a:stretch>
            <a:fillRect/>
          </a:stretch>
        </p:blipFill>
        <p:spPr>
          <a:xfrm>
            <a:off x="5772149" y="1630407"/>
            <a:ext cx="6419851" cy="5227593"/>
          </a:xfrm>
          <a:prstGeom prst="rect">
            <a:avLst/>
          </a:prstGeom>
        </p:spPr>
      </p:pic>
    </p:spTree>
    <p:extLst>
      <p:ext uri="{BB962C8B-B14F-4D97-AF65-F5344CB8AC3E}">
        <p14:creationId xmlns:p14="http://schemas.microsoft.com/office/powerpoint/2010/main" val="1894386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2116-6E6D-D2BA-D0A0-40EA15BF8E3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67DA1C4-0E72-F18B-1BB5-3D280A935290}"/>
              </a:ext>
            </a:extLst>
          </p:cNvPr>
          <p:cNvPicPr>
            <a:picLocks noGrp="1" noChangeAspect="1"/>
          </p:cNvPicPr>
          <p:nvPr>
            <p:ph idx="1"/>
          </p:nvPr>
        </p:nvPicPr>
        <p:blipFill>
          <a:blip r:embed="rId2"/>
          <a:stretch>
            <a:fillRect/>
          </a:stretch>
        </p:blipFill>
        <p:spPr>
          <a:xfrm>
            <a:off x="2153479" y="498416"/>
            <a:ext cx="7586513" cy="6359584"/>
          </a:xfrm>
          <a:prstGeom prst="rect">
            <a:avLst/>
          </a:prstGeom>
        </p:spPr>
      </p:pic>
    </p:spTree>
    <p:extLst>
      <p:ext uri="{BB962C8B-B14F-4D97-AF65-F5344CB8AC3E}">
        <p14:creationId xmlns:p14="http://schemas.microsoft.com/office/powerpoint/2010/main" val="366406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2D31-9304-7209-A4C4-9AD306059EB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87B2893-AF20-BD24-A514-F0198B7B81F3}"/>
              </a:ext>
            </a:extLst>
          </p:cNvPr>
          <p:cNvPicPr>
            <a:picLocks noGrp="1" noChangeAspect="1"/>
          </p:cNvPicPr>
          <p:nvPr>
            <p:ph idx="1"/>
          </p:nvPr>
        </p:nvPicPr>
        <p:blipFill>
          <a:blip r:embed="rId2"/>
          <a:stretch>
            <a:fillRect/>
          </a:stretch>
        </p:blipFill>
        <p:spPr>
          <a:xfrm>
            <a:off x="1744435" y="0"/>
            <a:ext cx="9310007" cy="6653838"/>
          </a:xfrm>
          <a:prstGeom prst="rect">
            <a:avLst/>
          </a:prstGeom>
        </p:spPr>
      </p:pic>
    </p:spTree>
    <p:extLst>
      <p:ext uri="{BB962C8B-B14F-4D97-AF65-F5344CB8AC3E}">
        <p14:creationId xmlns:p14="http://schemas.microsoft.com/office/powerpoint/2010/main" val="172214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8314-A3C1-356F-52C7-7906017FAE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D4318C0-CAD7-612B-C8CA-9D0FF2099B5A}"/>
              </a:ext>
            </a:extLst>
          </p:cNvPr>
          <p:cNvPicPr>
            <a:picLocks noGrp="1" noChangeAspect="1"/>
          </p:cNvPicPr>
          <p:nvPr>
            <p:ph idx="1"/>
          </p:nvPr>
        </p:nvPicPr>
        <p:blipFill>
          <a:blip r:embed="rId2"/>
          <a:stretch>
            <a:fillRect/>
          </a:stretch>
        </p:blipFill>
        <p:spPr>
          <a:xfrm>
            <a:off x="838200" y="86797"/>
            <a:ext cx="10515600" cy="2781716"/>
          </a:xfrm>
          <a:prstGeom prst="rect">
            <a:avLst/>
          </a:prstGeom>
        </p:spPr>
      </p:pic>
      <p:pic>
        <p:nvPicPr>
          <p:cNvPr id="7" name="Picture 6">
            <a:extLst>
              <a:ext uri="{FF2B5EF4-FFF2-40B4-BE49-F238E27FC236}">
                <a16:creationId xmlns:a16="http://schemas.microsoft.com/office/drawing/2014/main" id="{34CE19BA-C155-E8AD-0A2C-C263F7D52C81}"/>
              </a:ext>
            </a:extLst>
          </p:cNvPr>
          <p:cNvPicPr>
            <a:picLocks noChangeAspect="1"/>
          </p:cNvPicPr>
          <p:nvPr/>
        </p:nvPicPr>
        <p:blipFill>
          <a:blip r:embed="rId3"/>
          <a:stretch>
            <a:fillRect/>
          </a:stretch>
        </p:blipFill>
        <p:spPr>
          <a:xfrm>
            <a:off x="527957" y="3238639"/>
            <a:ext cx="8575228" cy="3619361"/>
          </a:xfrm>
          <a:prstGeom prst="rect">
            <a:avLst/>
          </a:prstGeom>
        </p:spPr>
      </p:pic>
    </p:spTree>
    <p:extLst>
      <p:ext uri="{BB962C8B-B14F-4D97-AF65-F5344CB8AC3E}">
        <p14:creationId xmlns:p14="http://schemas.microsoft.com/office/powerpoint/2010/main" val="697952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92EE-B89D-F18A-B81B-62D609CFBB3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FDCC856-04A9-84FB-F039-6A82D5A7A02B}"/>
              </a:ext>
            </a:extLst>
          </p:cNvPr>
          <p:cNvPicPr>
            <a:picLocks noGrp="1" noChangeAspect="1"/>
          </p:cNvPicPr>
          <p:nvPr>
            <p:ph idx="1"/>
          </p:nvPr>
        </p:nvPicPr>
        <p:blipFill>
          <a:blip r:embed="rId2"/>
          <a:stretch>
            <a:fillRect/>
          </a:stretch>
        </p:blipFill>
        <p:spPr>
          <a:xfrm>
            <a:off x="838200" y="365125"/>
            <a:ext cx="10235770" cy="5439682"/>
          </a:xfrm>
          <a:prstGeom prst="rect">
            <a:avLst/>
          </a:prstGeom>
        </p:spPr>
      </p:pic>
    </p:spTree>
    <p:extLst>
      <p:ext uri="{BB962C8B-B14F-4D97-AF65-F5344CB8AC3E}">
        <p14:creationId xmlns:p14="http://schemas.microsoft.com/office/powerpoint/2010/main" val="3156114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A7481-8F51-9D85-2A31-7BC3000B852D}"/>
              </a:ext>
            </a:extLst>
          </p:cNvPr>
          <p:cNvSpPr>
            <a:spLocks noGrp="1"/>
          </p:cNvSpPr>
          <p:nvPr>
            <p:ph type="title"/>
          </p:nvPr>
        </p:nvSpPr>
        <p:spPr/>
        <p:txBody>
          <a:bodyPr/>
          <a:lstStyle/>
          <a:p>
            <a:pPr algn="ctr"/>
            <a:r>
              <a:rPr lang="en-IN" b="1" i="0" dirty="0">
                <a:solidFill>
                  <a:srgbClr val="242424"/>
                </a:solidFill>
                <a:effectLst/>
                <a:latin typeface="Georgia" panose="02040502050405020303" pitchFamily="18" charset="0"/>
              </a:rPr>
              <a:t>Stochastic Model</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2D016184-5945-CBA7-E0CC-7A41395090C2}"/>
              </a:ext>
            </a:extLst>
          </p:cNvPr>
          <p:cNvSpPr>
            <a:spLocks noGrp="1"/>
          </p:cNvSpPr>
          <p:nvPr>
            <p:ph idx="1"/>
          </p:nvPr>
        </p:nvSpPr>
        <p:spPr>
          <a:xfrm>
            <a:off x="838200" y="1825625"/>
            <a:ext cx="10515600" cy="2762704"/>
          </a:xfrm>
        </p:spPr>
        <p:txBody>
          <a:bodyPr>
            <a:normAutofit lnSpcReduction="10000"/>
          </a:bodyPr>
          <a:lstStyle/>
          <a:p>
            <a:r>
              <a:rPr lang="en-US" b="0" i="0" dirty="0">
                <a:solidFill>
                  <a:srgbClr val="242424"/>
                </a:solidFill>
                <a:effectLst/>
                <a:latin typeface="Georgia" panose="02040502050405020303" pitchFamily="18" charset="0"/>
              </a:rPr>
              <a:t>It is a </a:t>
            </a:r>
            <a:r>
              <a:rPr lang="en-US" b="1" i="0" dirty="0">
                <a:solidFill>
                  <a:srgbClr val="242424"/>
                </a:solidFill>
                <a:effectLst/>
                <a:latin typeface="Georgia" panose="02040502050405020303" pitchFamily="18" charset="0"/>
              </a:rPr>
              <a:t>discrete-time process</a:t>
            </a:r>
            <a:r>
              <a:rPr lang="en-US" b="0" i="0" dirty="0">
                <a:solidFill>
                  <a:srgbClr val="242424"/>
                </a:solidFill>
                <a:effectLst/>
                <a:latin typeface="Georgia" panose="02040502050405020303" pitchFamily="18" charset="0"/>
              </a:rPr>
              <a:t> indexed at time 1,2,3,…that take values called </a:t>
            </a:r>
            <a:r>
              <a:rPr lang="en-US" b="1" i="0" dirty="0">
                <a:solidFill>
                  <a:srgbClr val="242424"/>
                </a:solidFill>
                <a:effectLst/>
                <a:latin typeface="Georgia" panose="02040502050405020303" pitchFamily="18" charset="0"/>
              </a:rPr>
              <a:t>states</a:t>
            </a:r>
            <a:r>
              <a:rPr lang="en-US" b="0" i="0" dirty="0">
                <a:solidFill>
                  <a:srgbClr val="242424"/>
                </a:solidFill>
                <a:effectLst/>
                <a:latin typeface="Georgia" panose="02040502050405020303" pitchFamily="18" charset="0"/>
              </a:rPr>
              <a:t> which are observed.</a:t>
            </a:r>
          </a:p>
          <a:p>
            <a:r>
              <a:rPr lang="en-US" b="0" i="1" dirty="0">
                <a:solidFill>
                  <a:srgbClr val="242424"/>
                </a:solidFill>
                <a:effectLst/>
                <a:latin typeface="Georgia" panose="02040502050405020303" pitchFamily="18" charset="0"/>
              </a:rPr>
              <a:t>For an example if the states </a:t>
            </a:r>
            <a:r>
              <a:rPr lang="en-US" b="1" i="1" dirty="0">
                <a:solidFill>
                  <a:srgbClr val="242424"/>
                </a:solidFill>
                <a:effectLst/>
                <a:latin typeface="Georgia" panose="02040502050405020303" pitchFamily="18" charset="0"/>
              </a:rPr>
              <a:t>(S) ={hot , cold }</a:t>
            </a:r>
            <a:endParaRPr lang="en-US" dirty="0">
              <a:solidFill>
                <a:srgbClr val="242424"/>
              </a:solidFill>
              <a:latin typeface="Georgia" panose="02040502050405020303" pitchFamily="18" charset="0"/>
            </a:endParaRPr>
          </a:p>
          <a:p>
            <a:r>
              <a:rPr lang="en-US" b="0" i="1" dirty="0">
                <a:solidFill>
                  <a:srgbClr val="242424"/>
                </a:solidFill>
                <a:effectLst/>
                <a:latin typeface="Georgia" panose="02040502050405020303" pitchFamily="18" charset="0"/>
              </a:rPr>
              <a:t>State series over time =&gt; </a:t>
            </a:r>
            <a:r>
              <a:rPr lang="en-US" b="1" i="1" dirty="0">
                <a:solidFill>
                  <a:srgbClr val="242424"/>
                </a:solidFill>
                <a:effectLst/>
                <a:latin typeface="Georgia" panose="02040502050405020303" pitchFamily="18" charset="0"/>
              </a:rPr>
              <a:t>z∈ S_T</a:t>
            </a:r>
          </a:p>
          <a:p>
            <a:r>
              <a:rPr lang="en-US" b="0" i="1" dirty="0">
                <a:solidFill>
                  <a:srgbClr val="242424"/>
                </a:solidFill>
                <a:effectLst/>
                <a:latin typeface="Georgia" panose="02040502050405020303" pitchFamily="18" charset="0"/>
              </a:rPr>
              <a:t>Weather for 4 days can be a sequence =&gt; </a:t>
            </a:r>
            <a:r>
              <a:rPr lang="en-US" b="1" i="1" dirty="0">
                <a:solidFill>
                  <a:srgbClr val="242424"/>
                </a:solidFill>
                <a:effectLst/>
                <a:latin typeface="Georgia" panose="02040502050405020303" pitchFamily="18" charset="0"/>
              </a:rPr>
              <a:t>{z1=hot, z2 =cold, z3 =cold, z4 =hot}</a:t>
            </a:r>
            <a:endParaRPr lang="en-IN" dirty="0">
              <a:latin typeface="Georgia" panose="02040502050405020303" pitchFamily="18" charset="0"/>
            </a:endParaRPr>
          </a:p>
        </p:txBody>
      </p:sp>
      <p:sp>
        <p:nvSpPr>
          <p:cNvPr id="5" name="TextBox 4">
            <a:extLst>
              <a:ext uri="{FF2B5EF4-FFF2-40B4-BE49-F238E27FC236}">
                <a16:creationId xmlns:a16="http://schemas.microsoft.com/office/drawing/2014/main" id="{A22138C4-297E-3E0E-1F62-B0DB9C8377D3}"/>
              </a:ext>
            </a:extLst>
          </p:cNvPr>
          <p:cNvSpPr txBox="1"/>
          <p:nvPr/>
        </p:nvSpPr>
        <p:spPr>
          <a:xfrm>
            <a:off x="387803" y="4992078"/>
            <a:ext cx="11352439" cy="1754326"/>
          </a:xfrm>
          <a:prstGeom prst="rect">
            <a:avLst/>
          </a:prstGeom>
          <a:noFill/>
        </p:spPr>
        <p:txBody>
          <a:bodyPr wrap="square">
            <a:spAutoFit/>
          </a:bodyPr>
          <a:lstStyle/>
          <a:p>
            <a:pPr algn="ctr"/>
            <a:r>
              <a:rPr lang="en-US" sz="3600" dirty="0">
                <a:latin typeface="Georgia" panose="02040502050405020303" pitchFamily="18" charset="0"/>
              </a:rPr>
              <a:t>Markov and Hidden Markov models are engineered to handle data which can be represented as ‘sequence’ of observations over time</a:t>
            </a:r>
            <a:r>
              <a:rPr lang="en-US" sz="3600" b="0" i="0" dirty="0">
                <a:solidFill>
                  <a:srgbClr val="242424"/>
                </a:solidFill>
                <a:effectLst/>
                <a:latin typeface="Georgia" panose="02040502050405020303" pitchFamily="18" charset="0"/>
              </a:rPr>
              <a:t>. </a:t>
            </a:r>
            <a:endParaRPr lang="en-IN" sz="3600" dirty="0">
              <a:latin typeface="Georgia" panose="02040502050405020303" pitchFamily="18" charset="0"/>
            </a:endParaRPr>
          </a:p>
        </p:txBody>
      </p:sp>
    </p:spTree>
    <p:extLst>
      <p:ext uri="{BB962C8B-B14F-4D97-AF65-F5344CB8AC3E}">
        <p14:creationId xmlns:p14="http://schemas.microsoft.com/office/powerpoint/2010/main" val="1917816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0276-DAE9-6BF4-CA7C-5FB5235348B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0E23D7A-08D7-EED6-8DFB-2590F6F642A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833318" y="113124"/>
            <a:ext cx="8791524" cy="6662635"/>
          </a:xfrm>
          <a:prstGeom prst="rect">
            <a:avLst/>
          </a:prstGeom>
        </p:spPr>
      </p:pic>
    </p:spTree>
    <p:extLst>
      <p:ext uri="{BB962C8B-B14F-4D97-AF65-F5344CB8AC3E}">
        <p14:creationId xmlns:p14="http://schemas.microsoft.com/office/powerpoint/2010/main" val="247889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6F24-7502-CDD4-2839-DD063080BCE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6667C3F-051C-6CC9-91B4-72898803EE2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199542" y="261276"/>
            <a:ext cx="8786030" cy="6596724"/>
          </a:xfrm>
          <a:prstGeom prst="rect">
            <a:avLst/>
          </a:prstGeom>
        </p:spPr>
      </p:pic>
    </p:spTree>
    <p:extLst>
      <p:ext uri="{BB962C8B-B14F-4D97-AF65-F5344CB8AC3E}">
        <p14:creationId xmlns:p14="http://schemas.microsoft.com/office/powerpoint/2010/main" val="309655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8A36-DB2C-4117-6727-9DC1BA7AB8F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A841717-19DB-142E-3765-692F244779D9}"/>
              </a:ext>
            </a:extLst>
          </p:cNvPr>
          <p:cNvPicPr>
            <a:picLocks noGrp="1" noChangeAspect="1"/>
          </p:cNvPicPr>
          <p:nvPr>
            <p:ph idx="1"/>
          </p:nvPr>
        </p:nvPicPr>
        <p:blipFill>
          <a:blip r:embed="rId2"/>
          <a:stretch>
            <a:fillRect/>
          </a:stretch>
        </p:blipFill>
        <p:spPr>
          <a:xfrm>
            <a:off x="838200" y="449979"/>
            <a:ext cx="10401637" cy="5727774"/>
          </a:xfrm>
          <a:prstGeom prst="rect">
            <a:avLst/>
          </a:prstGeom>
        </p:spPr>
      </p:pic>
    </p:spTree>
    <p:extLst>
      <p:ext uri="{BB962C8B-B14F-4D97-AF65-F5344CB8AC3E}">
        <p14:creationId xmlns:p14="http://schemas.microsoft.com/office/powerpoint/2010/main" val="1301943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B6AE-28F8-70B4-F9D3-EC8CC2EFD6EA}"/>
              </a:ext>
            </a:extLst>
          </p:cNvPr>
          <p:cNvSpPr>
            <a:spLocks noGrp="1"/>
          </p:cNvSpPr>
          <p:nvPr>
            <p:ph type="title"/>
          </p:nvPr>
        </p:nvSpPr>
        <p:spPr/>
        <p:txBody>
          <a:bodyPr/>
          <a:lstStyle/>
          <a:p>
            <a:endParaRPr lang="en-IN"/>
          </a:p>
        </p:txBody>
      </p:sp>
      <p:pic>
        <p:nvPicPr>
          <p:cNvPr id="10" name="Content Placeholder 9">
            <a:extLst>
              <a:ext uri="{FF2B5EF4-FFF2-40B4-BE49-F238E27FC236}">
                <a16:creationId xmlns:a16="http://schemas.microsoft.com/office/drawing/2014/main" id="{D51D9E3A-347A-EA3E-2A21-23A7566F8A75}"/>
              </a:ext>
            </a:extLst>
          </p:cNvPr>
          <p:cNvPicPr>
            <a:picLocks noGrp="1" noChangeAspect="1"/>
          </p:cNvPicPr>
          <p:nvPr>
            <p:ph idx="1"/>
          </p:nvPr>
        </p:nvPicPr>
        <p:blipFill>
          <a:blip r:embed="rId2"/>
          <a:stretch>
            <a:fillRect/>
          </a:stretch>
        </p:blipFill>
        <p:spPr>
          <a:xfrm>
            <a:off x="1022216" y="1690688"/>
            <a:ext cx="10147568" cy="3058171"/>
          </a:xfrm>
          <a:prstGeom prst="rect">
            <a:avLst/>
          </a:prstGeom>
        </p:spPr>
      </p:pic>
    </p:spTree>
    <p:extLst>
      <p:ext uri="{BB962C8B-B14F-4D97-AF65-F5344CB8AC3E}">
        <p14:creationId xmlns:p14="http://schemas.microsoft.com/office/powerpoint/2010/main" val="2677968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9433-C4ED-0A43-6388-4887E42F68AF}"/>
              </a:ext>
            </a:extLst>
          </p:cNvPr>
          <p:cNvSpPr>
            <a:spLocks noGrp="1"/>
          </p:cNvSpPr>
          <p:nvPr>
            <p:ph type="title"/>
          </p:nvPr>
        </p:nvSpPr>
        <p:spPr/>
        <p:txBody>
          <a:bodyPr/>
          <a:lstStyle/>
          <a:p>
            <a:endParaRPr lang="en-IN" dirty="0"/>
          </a:p>
        </p:txBody>
      </p:sp>
      <p:sp>
        <p:nvSpPr>
          <p:cNvPr id="7" name="Content Placeholder 6">
            <a:extLst>
              <a:ext uri="{FF2B5EF4-FFF2-40B4-BE49-F238E27FC236}">
                <a16:creationId xmlns:a16="http://schemas.microsoft.com/office/drawing/2014/main" id="{7188CEF1-861B-9F73-EE25-00E1BDEA8722}"/>
              </a:ext>
            </a:extLst>
          </p:cNvPr>
          <p:cNvSpPr>
            <a:spLocks noGrp="1"/>
          </p:cNvSpPr>
          <p:nvPr>
            <p:ph idx="1"/>
          </p:nvPr>
        </p:nvSpPr>
        <p:spPr/>
        <p:txBody>
          <a:bodyPr/>
          <a:lstStyle/>
          <a:p>
            <a:endParaRPr lang="en-IN"/>
          </a:p>
        </p:txBody>
      </p:sp>
      <p:pic>
        <p:nvPicPr>
          <p:cNvPr id="8" name="Content Placeholder 4">
            <a:extLst>
              <a:ext uri="{FF2B5EF4-FFF2-40B4-BE49-F238E27FC236}">
                <a16:creationId xmlns:a16="http://schemas.microsoft.com/office/drawing/2014/main" id="{244C7255-E9CF-EEB3-4246-65BA60F851A9}"/>
              </a:ext>
            </a:extLst>
          </p:cNvPr>
          <p:cNvPicPr>
            <a:picLocks noChangeAspect="1"/>
          </p:cNvPicPr>
          <p:nvPr/>
        </p:nvPicPr>
        <p:blipFill>
          <a:blip r:embed="rId2"/>
          <a:srcRect l="-1059" t="33311"/>
          <a:stretch>
            <a:fillRect/>
          </a:stretch>
        </p:blipFill>
        <p:spPr>
          <a:xfrm>
            <a:off x="1219340" y="0"/>
            <a:ext cx="10134460" cy="6709499"/>
          </a:xfrm>
          <a:prstGeom prst="rect">
            <a:avLst/>
          </a:prstGeom>
        </p:spPr>
      </p:pic>
    </p:spTree>
    <p:extLst>
      <p:ext uri="{BB962C8B-B14F-4D97-AF65-F5344CB8AC3E}">
        <p14:creationId xmlns:p14="http://schemas.microsoft.com/office/powerpoint/2010/main" val="2361777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2D45-F559-CD81-077C-2CFAB57EDD2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ECE04B5-A387-D805-9CFF-041D5218E9A0}"/>
              </a:ext>
            </a:extLst>
          </p:cNvPr>
          <p:cNvPicPr>
            <a:picLocks noGrp="1" noChangeAspect="1"/>
          </p:cNvPicPr>
          <p:nvPr>
            <p:ph idx="1"/>
          </p:nvPr>
        </p:nvPicPr>
        <p:blipFill>
          <a:blip r:embed="rId2"/>
          <a:stretch>
            <a:fillRect/>
          </a:stretch>
        </p:blipFill>
        <p:spPr>
          <a:xfrm>
            <a:off x="1781263" y="365125"/>
            <a:ext cx="8447069" cy="6235794"/>
          </a:xfrm>
          <a:prstGeom prst="rect">
            <a:avLst/>
          </a:prstGeom>
        </p:spPr>
      </p:pic>
    </p:spTree>
    <p:extLst>
      <p:ext uri="{BB962C8B-B14F-4D97-AF65-F5344CB8AC3E}">
        <p14:creationId xmlns:p14="http://schemas.microsoft.com/office/powerpoint/2010/main" val="3741276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D0B6C-B0BF-EDC9-013B-378FEEF6722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A153E9C-2AB9-ECFA-7619-A6B644BBF04C}"/>
              </a:ext>
            </a:extLst>
          </p:cNvPr>
          <p:cNvPicPr>
            <a:picLocks noGrp="1" noChangeAspect="1"/>
          </p:cNvPicPr>
          <p:nvPr>
            <p:ph idx="1"/>
          </p:nvPr>
        </p:nvPicPr>
        <p:blipFill>
          <a:blip r:embed="rId2"/>
          <a:stretch>
            <a:fillRect/>
          </a:stretch>
        </p:blipFill>
        <p:spPr>
          <a:xfrm>
            <a:off x="1656730" y="1753668"/>
            <a:ext cx="8878539" cy="2715004"/>
          </a:xfrm>
          <a:prstGeom prst="rect">
            <a:avLst/>
          </a:prstGeom>
        </p:spPr>
      </p:pic>
    </p:spTree>
    <p:extLst>
      <p:ext uri="{BB962C8B-B14F-4D97-AF65-F5344CB8AC3E}">
        <p14:creationId xmlns:p14="http://schemas.microsoft.com/office/powerpoint/2010/main" val="868893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427E-7D1D-D015-66BC-4C08F02E6A6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9565B48-A38B-C075-4887-5FEEBB97BEF7}"/>
              </a:ext>
            </a:extLst>
          </p:cNvPr>
          <p:cNvPicPr>
            <a:picLocks noGrp="1" noChangeAspect="1"/>
          </p:cNvPicPr>
          <p:nvPr>
            <p:ph idx="1"/>
          </p:nvPr>
        </p:nvPicPr>
        <p:blipFill>
          <a:blip r:embed="rId2"/>
          <a:stretch>
            <a:fillRect/>
          </a:stretch>
        </p:blipFill>
        <p:spPr>
          <a:xfrm>
            <a:off x="1592036" y="293914"/>
            <a:ext cx="8356671" cy="6036735"/>
          </a:xfrm>
          <a:prstGeom prst="rect">
            <a:avLst/>
          </a:prstGeom>
        </p:spPr>
      </p:pic>
    </p:spTree>
    <p:extLst>
      <p:ext uri="{BB962C8B-B14F-4D97-AF65-F5344CB8AC3E}">
        <p14:creationId xmlns:p14="http://schemas.microsoft.com/office/powerpoint/2010/main" val="3577386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8E9A-3A58-5A28-75AC-8EAF194FCC1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1BE68E3-AA01-4DAD-CDB1-5F9D8D342216}"/>
              </a:ext>
            </a:extLst>
          </p:cNvPr>
          <p:cNvPicPr>
            <a:picLocks noGrp="1" noChangeAspect="1"/>
          </p:cNvPicPr>
          <p:nvPr>
            <p:ph idx="1"/>
          </p:nvPr>
        </p:nvPicPr>
        <p:blipFill>
          <a:blip r:embed="rId2"/>
          <a:stretch>
            <a:fillRect/>
          </a:stretch>
        </p:blipFill>
        <p:spPr>
          <a:xfrm>
            <a:off x="2192267" y="513943"/>
            <a:ext cx="7497221" cy="2915057"/>
          </a:xfrm>
          <a:prstGeom prst="rect">
            <a:avLst/>
          </a:prstGeom>
        </p:spPr>
      </p:pic>
      <p:sp>
        <p:nvSpPr>
          <p:cNvPr id="7" name="TextBox 6">
            <a:extLst>
              <a:ext uri="{FF2B5EF4-FFF2-40B4-BE49-F238E27FC236}">
                <a16:creationId xmlns:a16="http://schemas.microsoft.com/office/drawing/2014/main" id="{2F2A55AC-33FA-9CC8-C7DF-9B35B391DBC9}"/>
              </a:ext>
            </a:extLst>
          </p:cNvPr>
          <p:cNvSpPr txBox="1"/>
          <p:nvPr/>
        </p:nvSpPr>
        <p:spPr>
          <a:xfrm>
            <a:off x="712335" y="3429000"/>
            <a:ext cx="4186237" cy="1200329"/>
          </a:xfrm>
          <a:prstGeom prst="rect">
            <a:avLst/>
          </a:prstGeom>
          <a:noFill/>
        </p:spPr>
        <p:txBody>
          <a:bodyPr wrap="square">
            <a:spAutoFit/>
          </a:bodyPr>
          <a:lstStyle/>
          <a:p>
            <a:r>
              <a:rPr lang="en-US" dirty="0"/>
              <a:t>Example: Multiple Linear Regression Suppose we have the following dataset with one response variable y and two predictor variables X1 and X2:</a:t>
            </a:r>
            <a:endParaRPr lang="en-IN" dirty="0"/>
          </a:p>
        </p:txBody>
      </p:sp>
      <p:pic>
        <p:nvPicPr>
          <p:cNvPr id="9" name="Picture 8">
            <a:extLst>
              <a:ext uri="{FF2B5EF4-FFF2-40B4-BE49-F238E27FC236}">
                <a16:creationId xmlns:a16="http://schemas.microsoft.com/office/drawing/2014/main" id="{73846569-A095-FEEA-32E1-B4843BCD663B}"/>
              </a:ext>
            </a:extLst>
          </p:cNvPr>
          <p:cNvPicPr>
            <a:picLocks noChangeAspect="1"/>
          </p:cNvPicPr>
          <p:nvPr/>
        </p:nvPicPr>
        <p:blipFill>
          <a:blip r:embed="rId3"/>
          <a:stretch>
            <a:fillRect/>
          </a:stretch>
        </p:blipFill>
        <p:spPr>
          <a:xfrm>
            <a:off x="4898571" y="3367385"/>
            <a:ext cx="6890657" cy="3420844"/>
          </a:xfrm>
          <a:prstGeom prst="rect">
            <a:avLst/>
          </a:prstGeom>
        </p:spPr>
      </p:pic>
    </p:spTree>
    <p:extLst>
      <p:ext uri="{BB962C8B-B14F-4D97-AF65-F5344CB8AC3E}">
        <p14:creationId xmlns:p14="http://schemas.microsoft.com/office/powerpoint/2010/main" val="1221277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6EA2-19F6-D789-0380-C26165B367C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E551CDF-C0E3-842B-ADC9-0E2EFC193033}"/>
              </a:ext>
            </a:extLst>
          </p:cNvPr>
          <p:cNvPicPr>
            <a:picLocks noGrp="1" noChangeAspect="1"/>
          </p:cNvPicPr>
          <p:nvPr>
            <p:ph idx="1"/>
          </p:nvPr>
        </p:nvPicPr>
        <p:blipFill>
          <a:blip r:embed="rId2"/>
          <a:stretch>
            <a:fillRect/>
          </a:stretch>
        </p:blipFill>
        <p:spPr>
          <a:xfrm>
            <a:off x="1391652" y="373289"/>
            <a:ext cx="9962148" cy="5927726"/>
          </a:xfrm>
          <a:prstGeom prst="rect">
            <a:avLst/>
          </a:prstGeom>
        </p:spPr>
      </p:pic>
    </p:spTree>
    <p:extLst>
      <p:ext uri="{BB962C8B-B14F-4D97-AF65-F5344CB8AC3E}">
        <p14:creationId xmlns:p14="http://schemas.microsoft.com/office/powerpoint/2010/main" val="617397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8D40-DE21-60C8-B3A2-C5C1529942D4}"/>
              </a:ext>
            </a:extLst>
          </p:cNvPr>
          <p:cNvSpPr>
            <a:spLocks noGrp="1"/>
          </p:cNvSpPr>
          <p:nvPr>
            <p:ph type="title"/>
          </p:nvPr>
        </p:nvSpPr>
        <p:spPr>
          <a:xfrm>
            <a:off x="838200" y="-375557"/>
            <a:ext cx="10515600" cy="1325563"/>
          </a:xfrm>
        </p:spPr>
        <p:txBody>
          <a:bodyPr/>
          <a:lstStyle/>
          <a:p>
            <a:pPr algn="ctr"/>
            <a:r>
              <a:rPr lang="en-IN" b="1" dirty="0">
                <a:latin typeface="Georgia" panose="02040502050405020303" pitchFamily="18" charset="0"/>
              </a:rPr>
              <a:t>Markov Vs Hidden Markov Models</a:t>
            </a:r>
          </a:p>
        </p:txBody>
      </p:sp>
      <p:sp>
        <p:nvSpPr>
          <p:cNvPr id="3" name="Content Placeholder 2">
            <a:extLst>
              <a:ext uri="{FF2B5EF4-FFF2-40B4-BE49-F238E27FC236}">
                <a16:creationId xmlns:a16="http://schemas.microsoft.com/office/drawing/2014/main" id="{0B28D424-DC42-835C-EB6E-C18F39AC2216}"/>
              </a:ext>
            </a:extLst>
          </p:cNvPr>
          <p:cNvSpPr>
            <a:spLocks noGrp="1"/>
          </p:cNvSpPr>
          <p:nvPr>
            <p:ph idx="1"/>
          </p:nvPr>
        </p:nvSpPr>
        <p:spPr>
          <a:xfrm>
            <a:off x="106134" y="950006"/>
            <a:ext cx="11979729" cy="4324123"/>
          </a:xfrm>
        </p:spPr>
        <p:txBody>
          <a:bodyPr>
            <a:normAutofit/>
          </a:bodyPr>
          <a:lstStyle/>
          <a:p>
            <a:pPr algn="just"/>
            <a:r>
              <a:rPr lang="en-US" i="0" dirty="0">
                <a:solidFill>
                  <a:srgbClr val="000000"/>
                </a:solidFill>
                <a:effectLst/>
                <a:latin typeface="Georgia" panose="02040502050405020303" pitchFamily="18" charset="0"/>
              </a:rPr>
              <a:t>A stochastic model is said to be a Markov model, it must only depend on the system’s current state. This is known as the </a:t>
            </a:r>
            <a:r>
              <a:rPr lang="en-US" i="1" dirty="0">
                <a:solidFill>
                  <a:srgbClr val="000000"/>
                </a:solidFill>
                <a:effectLst/>
                <a:latin typeface="Georgia" panose="02040502050405020303" pitchFamily="18" charset="0"/>
              </a:rPr>
              <a:t>Markov Property</a:t>
            </a:r>
            <a:r>
              <a:rPr lang="en-US" i="0" dirty="0">
                <a:solidFill>
                  <a:srgbClr val="000000"/>
                </a:solidFill>
                <a:effectLst/>
                <a:latin typeface="Georgia" panose="02040502050405020303" pitchFamily="18" charset="0"/>
              </a:rPr>
              <a:t>.</a:t>
            </a:r>
          </a:p>
          <a:p>
            <a:pPr algn="just"/>
            <a:r>
              <a:rPr lang="en-US" i="0" dirty="0">
                <a:solidFill>
                  <a:srgbClr val="000000"/>
                </a:solidFill>
                <a:effectLst/>
                <a:latin typeface="Georgia" panose="02040502050405020303" pitchFamily="18" charset="0"/>
              </a:rPr>
              <a:t>A stochastic process with a discrete state space is a Markov Chain. However, if the state space is continuous, then it is a Markov Process.</a:t>
            </a:r>
          </a:p>
          <a:p>
            <a:pPr algn="just"/>
            <a:r>
              <a:rPr lang="en-US" dirty="0">
                <a:solidFill>
                  <a:srgbClr val="000000"/>
                </a:solidFill>
                <a:latin typeface="Georgia" panose="02040502050405020303" pitchFamily="18" charset="0"/>
              </a:rPr>
              <a:t>T</a:t>
            </a:r>
            <a:r>
              <a:rPr lang="en-US" i="0" dirty="0">
                <a:solidFill>
                  <a:srgbClr val="000000"/>
                </a:solidFill>
                <a:effectLst/>
                <a:latin typeface="Georgia" panose="02040502050405020303" pitchFamily="18" charset="0"/>
              </a:rPr>
              <a:t>he states of MCs can be observed directly. HMMs are used when we can  observe a secondary sequence. That is, the underlying sequence of states is </a:t>
            </a:r>
            <a:r>
              <a:rPr lang="en-US" i="1" dirty="0">
                <a:solidFill>
                  <a:srgbClr val="000000"/>
                </a:solidFill>
                <a:effectLst/>
                <a:latin typeface="Georgia" panose="02040502050405020303" pitchFamily="18" charset="0"/>
              </a:rPr>
              <a:t>hidden</a:t>
            </a:r>
            <a:r>
              <a:rPr lang="en-US" i="0" dirty="0">
                <a:solidFill>
                  <a:srgbClr val="000000"/>
                </a:solidFill>
                <a:effectLst/>
                <a:latin typeface="Georgia" panose="02040502050405020303" pitchFamily="18" charset="0"/>
              </a:rPr>
              <a:t>.</a:t>
            </a:r>
          </a:p>
          <a:p>
            <a:pPr algn="just"/>
            <a:r>
              <a:rPr lang="en-US" i="0" dirty="0">
                <a:solidFill>
                  <a:srgbClr val="000000"/>
                </a:solidFill>
                <a:effectLst/>
                <a:latin typeface="Georgia" panose="02040502050405020303" pitchFamily="18" charset="0"/>
              </a:rPr>
              <a:t>Significantly, this secondary sequence depends on the sequence of hidden states. Therefore, this observed sequence gives us information about the hidden sequence.</a:t>
            </a:r>
            <a:endParaRPr lang="en-IN" dirty="0">
              <a:latin typeface="Georgia" panose="02040502050405020303" pitchFamily="18" charset="0"/>
            </a:endParaRPr>
          </a:p>
        </p:txBody>
      </p:sp>
      <p:sp>
        <p:nvSpPr>
          <p:cNvPr id="5" name="TextBox 4">
            <a:extLst>
              <a:ext uri="{FF2B5EF4-FFF2-40B4-BE49-F238E27FC236}">
                <a16:creationId xmlns:a16="http://schemas.microsoft.com/office/drawing/2014/main" id="{4DD80431-2085-E617-F80A-D7D2DF20C229}"/>
              </a:ext>
            </a:extLst>
          </p:cNvPr>
          <p:cNvSpPr txBox="1"/>
          <p:nvPr/>
        </p:nvSpPr>
        <p:spPr>
          <a:xfrm>
            <a:off x="0" y="5473005"/>
            <a:ext cx="12191999" cy="1384995"/>
          </a:xfrm>
          <a:prstGeom prst="rect">
            <a:avLst/>
          </a:prstGeom>
          <a:noFill/>
        </p:spPr>
        <p:txBody>
          <a:bodyPr wrap="square">
            <a:spAutoFit/>
          </a:bodyPr>
          <a:lstStyle/>
          <a:p>
            <a:pPr algn="ctr"/>
            <a:r>
              <a:rPr lang="en-US" sz="2800" b="0" i="0" dirty="0">
                <a:solidFill>
                  <a:srgbClr val="000000"/>
                </a:solidFill>
                <a:effectLst/>
                <a:latin typeface="Georgia" panose="02040502050405020303" pitchFamily="18" charset="0"/>
              </a:rPr>
              <a:t>Just as the </a:t>
            </a:r>
            <a:r>
              <a:rPr lang="en-US" sz="2800" b="1" i="1" dirty="0">
                <a:solidFill>
                  <a:srgbClr val="000000"/>
                </a:solidFill>
                <a:effectLst/>
                <a:latin typeface="Georgia" panose="02040502050405020303" pitchFamily="18" charset="0"/>
              </a:rPr>
              <a:t>hidden states </a:t>
            </a:r>
            <a:r>
              <a:rPr lang="en-US" sz="2800" b="0" i="0" dirty="0">
                <a:solidFill>
                  <a:srgbClr val="000000"/>
                </a:solidFill>
                <a:effectLst/>
                <a:latin typeface="Georgia" panose="02040502050405020303" pitchFamily="18" charset="0"/>
              </a:rPr>
              <a:t>have a </a:t>
            </a:r>
            <a:r>
              <a:rPr lang="en-US" sz="2800" b="1" i="1" dirty="0">
                <a:solidFill>
                  <a:srgbClr val="000000"/>
                </a:solidFill>
                <a:effectLst/>
                <a:latin typeface="Georgia" panose="02040502050405020303" pitchFamily="18" charset="0"/>
              </a:rPr>
              <a:t>transition matrix</a:t>
            </a:r>
            <a:r>
              <a:rPr lang="en-US" sz="2800" b="0" i="0" dirty="0">
                <a:solidFill>
                  <a:srgbClr val="000000"/>
                </a:solidFill>
                <a:effectLst/>
                <a:latin typeface="Georgia" panose="02040502050405020303" pitchFamily="18" charset="0"/>
              </a:rPr>
              <a:t>, the </a:t>
            </a:r>
            <a:r>
              <a:rPr lang="en-US" sz="2800" b="1" i="1" dirty="0">
                <a:solidFill>
                  <a:srgbClr val="000000"/>
                </a:solidFill>
                <a:effectLst/>
                <a:latin typeface="Georgia" panose="02040502050405020303" pitchFamily="18" charset="0"/>
              </a:rPr>
              <a:t>secondary states </a:t>
            </a:r>
            <a:r>
              <a:rPr lang="en-US" sz="2800" b="0" i="0" dirty="0">
                <a:solidFill>
                  <a:srgbClr val="000000"/>
                </a:solidFill>
                <a:effectLst/>
                <a:latin typeface="Georgia" panose="02040502050405020303" pitchFamily="18" charset="0"/>
              </a:rPr>
              <a:t>have an </a:t>
            </a:r>
            <a:r>
              <a:rPr lang="en-US" sz="2800" b="1" i="1" dirty="0">
                <a:solidFill>
                  <a:srgbClr val="000000"/>
                </a:solidFill>
                <a:effectLst/>
                <a:latin typeface="Georgia" panose="02040502050405020303" pitchFamily="18" charset="0"/>
              </a:rPr>
              <a:t>emission matrix</a:t>
            </a:r>
            <a:r>
              <a:rPr lang="en-US" sz="2800" b="0" i="1" dirty="0">
                <a:solidFill>
                  <a:srgbClr val="000000"/>
                </a:solidFill>
                <a:effectLst/>
                <a:latin typeface="Georgia" panose="02040502050405020303" pitchFamily="18" charset="0"/>
              </a:rPr>
              <a:t>. </a:t>
            </a:r>
            <a:r>
              <a:rPr lang="en-US" sz="2800" b="0" i="0" dirty="0">
                <a:solidFill>
                  <a:srgbClr val="000000"/>
                </a:solidFill>
                <a:effectLst/>
                <a:latin typeface="Georgia" panose="02040502050405020303" pitchFamily="18" charset="0"/>
              </a:rPr>
              <a:t>Each matrix element gives the probability that a given hidden state produces a given observed state.</a:t>
            </a:r>
            <a:endParaRPr lang="en-IN" sz="2800" dirty="0">
              <a:latin typeface="Georgia" panose="02040502050405020303" pitchFamily="18" charset="0"/>
            </a:endParaRPr>
          </a:p>
        </p:txBody>
      </p:sp>
    </p:spTree>
    <p:extLst>
      <p:ext uri="{BB962C8B-B14F-4D97-AF65-F5344CB8AC3E}">
        <p14:creationId xmlns:p14="http://schemas.microsoft.com/office/powerpoint/2010/main" val="16760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76C4-7B4C-959A-7056-6B0DE6192C4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3383655-4393-5678-2DED-3A873FFE65C1}"/>
              </a:ext>
            </a:extLst>
          </p:cNvPr>
          <p:cNvPicPr>
            <a:picLocks noGrp="1" noChangeAspect="1"/>
          </p:cNvPicPr>
          <p:nvPr>
            <p:ph idx="1"/>
          </p:nvPr>
        </p:nvPicPr>
        <p:blipFill>
          <a:blip r:embed="rId2"/>
          <a:stretch>
            <a:fillRect/>
          </a:stretch>
        </p:blipFill>
        <p:spPr>
          <a:xfrm>
            <a:off x="980361" y="1948370"/>
            <a:ext cx="10231278" cy="4105848"/>
          </a:xfrm>
          <a:prstGeom prst="rect">
            <a:avLst/>
          </a:prstGeom>
        </p:spPr>
      </p:pic>
    </p:spTree>
    <p:extLst>
      <p:ext uri="{BB962C8B-B14F-4D97-AF65-F5344CB8AC3E}">
        <p14:creationId xmlns:p14="http://schemas.microsoft.com/office/powerpoint/2010/main" val="2196850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984B-E89C-D77E-7C00-1B19F937799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22D5495-5314-5125-A9AE-CFB52AA370EE}"/>
              </a:ext>
            </a:extLst>
          </p:cNvPr>
          <p:cNvPicPr>
            <a:picLocks noGrp="1" noChangeAspect="1"/>
          </p:cNvPicPr>
          <p:nvPr>
            <p:ph idx="1"/>
          </p:nvPr>
        </p:nvPicPr>
        <p:blipFill>
          <a:blip r:embed="rId2"/>
          <a:stretch>
            <a:fillRect/>
          </a:stretch>
        </p:blipFill>
        <p:spPr>
          <a:xfrm>
            <a:off x="1646464" y="290526"/>
            <a:ext cx="8527555" cy="5674166"/>
          </a:xfrm>
          <a:prstGeom prst="rect">
            <a:avLst/>
          </a:prstGeom>
        </p:spPr>
      </p:pic>
    </p:spTree>
    <p:extLst>
      <p:ext uri="{BB962C8B-B14F-4D97-AF65-F5344CB8AC3E}">
        <p14:creationId xmlns:p14="http://schemas.microsoft.com/office/powerpoint/2010/main" val="3206579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0239-1DE6-94AA-6ED7-8AFE6CB42AB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C84515F-1B5A-0E84-10F3-67C815E38E45}"/>
              </a:ext>
            </a:extLst>
          </p:cNvPr>
          <p:cNvPicPr>
            <a:picLocks noGrp="1" noChangeAspect="1"/>
          </p:cNvPicPr>
          <p:nvPr>
            <p:ph idx="1"/>
          </p:nvPr>
        </p:nvPicPr>
        <p:blipFill>
          <a:blip r:embed="rId2"/>
          <a:stretch>
            <a:fillRect/>
          </a:stretch>
        </p:blipFill>
        <p:spPr>
          <a:xfrm>
            <a:off x="1091293" y="0"/>
            <a:ext cx="10009414" cy="7270899"/>
          </a:xfrm>
          <a:prstGeom prst="rect">
            <a:avLst/>
          </a:prstGeom>
        </p:spPr>
      </p:pic>
    </p:spTree>
    <p:extLst>
      <p:ext uri="{BB962C8B-B14F-4D97-AF65-F5344CB8AC3E}">
        <p14:creationId xmlns:p14="http://schemas.microsoft.com/office/powerpoint/2010/main" val="3883274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D412-06FF-977C-4E54-D2693A9B40E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F81303B-5876-84D1-C465-75E0959E22C7}"/>
              </a:ext>
            </a:extLst>
          </p:cNvPr>
          <p:cNvPicPr>
            <a:picLocks noGrp="1" noChangeAspect="1"/>
          </p:cNvPicPr>
          <p:nvPr>
            <p:ph idx="1"/>
          </p:nvPr>
        </p:nvPicPr>
        <p:blipFill>
          <a:blip r:embed="rId2"/>
          <a:stretch>
            <a:fillRect/>
          </a:stretch>
        </p:blipFill>
        <p:spPr>
          <a:xfrm>
            <a:off x="838200" y="977219"/>
            <a:ext cx="10760542" cy="5515656"/>
          </a:xfrm>
          <a:prstGeom prst="rect">
            <a:avLst/>
          </a:prstGeom>
        </p:spPr>
      </p:pic>
    </p:spTree>
    <p:extLst>
      <p:ext uri="{BB962C8B-B14F-4D97-AF65-F5344CB8AC3E}">
        <p14:creationId xmlns:p14="http://schemas.microsoft.com/office/powerpoint/2010/main" val="3162964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F1933-64DE-F886-77C5-13A837AD72C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556A2B5-BF8D-D3E6-4028-66DEAA992ADC}"/>
              </a:ext>
            </a:extLst>
          </p:cNvPr>
          <p:cNvPicPr>
            <a:picLocks noGrp="1" noChangeAspect="1"/>
          </p:cNvPicPr>
          <p:nvPr>
            <p:ph idx="1"/>
          </p:nvPr>
        </p:nvPicPr>
        <p:blipFill>
          <a:blip r:embed="rId2"/>
          <a:stretch>
            <a:fillRect/>
          </a:stretch>
        </p:blipFill>
        <p:spPr>
          <a:xfrm>
            <a:off x="838199" y="641400"/>
            <a:ext cx="10216243" cy="6302414"/>
          </a:xfrm>
          <a:prstGeom prst="rect">
            <a:avLst/>
          </a:prstGeom>
        </p:spPr>
      </p:pic>
    </p:spTree>
    <p:extLst>
      <p:ext uri="{BB962C8B-B14F-4D97-AF65-F5344CB8AC3E}">
        <p14:creationId xmlns:p14="http://schemas.microsoft.com/office/powerpoint/2010/main" val="3250540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2740-7334-A875-8A8C-83B6E1EAD0C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5F8867-22A6-ACDD-55D3-4034091356D7}"/>
              </a:ext>
            </a:extLst>
          </p:cNvPr>
          <p:cNvPicPr>
            <a:picLocks noGrp="1" noChangeAspect="1"/>
          </p:cNvPicPr>
          <p:nvPr>
            <p:ph idx="1"/>
          </p:nvPr>
        </p:nvPicPr>
        <p:blipFill>
          <a:blip r:embed="rId2"/>
          <a:stretch>
            <a:fillRect/>
          </a:stretch>
        </p:blipFill>
        <p:spPr>
          <a:xfrm>
            <a:off x="970248" y="365125"/>
            <a:ext cx="9209027" cy="5072424"/>
          </a:xfrm>
          <a:prstGeom prst="rect">
            <a:avLst/>
          </a:prstGeom>
        </p:spPr>
      </p:pic>
    </p:spTree>
    <p:extLst>
      <p:ext uri="{BB962C8B-B14F-4D97-AF65-F5344CB8AC3E}">
        <p14:creationId xmlns:p14="http://schemas.microsoft.com/office/powerpoint/2010/main" val="3869593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403F-ECF2-7E5F-C4B9-9ACDFACD9A38}"/>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9B85B01C-D1E4-1A86-1C16-35A4425AC624}"/>
              </a:ext>
            </a:extLst>
          </p:cNvPr>
          <p:cNvPicPr>
            <a:picLocks noGrp="1" noChangeAspect="1"/>
          </p:cNvPicPr>
          <p:nvPr>
            <p:ph idx="1"/>
          </p:nvPr>
        </p:nvPicPr>
        <p:blipFill>
          <a:blip r:embed="rId2"/>
          <a:stretch>
            <a:fillRect/>
          </a:stretch>
        </p:blipFill>
        <p:spPr>
          <a:xfrm>
            <a:off x="1680400" y="186815"/>
            <a:ext cx="9757764" cy="5818976"/>
          </a:xfrm>
          <a:prstGeom prst="rect">
            <a:avLst/>
          </a:prstGeom>
        </p:spPr>
      </p:pic>
      <p:pic>
        <p:nvPicPr>
          <p:cNvPr id="7" name="Picture 6">
            <a:extLst>
              <a:ext uri="{FF2B5EF4-FFF2-40B4-BE49-F238E27FC236}">
                <a16:creationId xmlns:a16="http://schemas.microsoft.com/office/drawing/2014/main" id="{72ED9DC4-2CB1-76BF-E5E5-5A35C3EE175D}"/>
              </a:ext>
            </a:extLst>
          </p:cNvPr>
          <p:cNvPicPr>
            <a:picLocks noChangeAspect="1"/>
          </p:cNvPicPr>
          <p:nvPr/>
        </p:nvPicPr>
        <p:blipFill>
          <a:blip r:embed="rId3"/>
          <a:stretch>
            <a:fillRect/>
          </a:stretch>
        </p:blipFill>
        <p:spPr>
          <a:xfrm>
            <a:off x="434987" y="4742788"/>
            <a:ext cx="6325483" cy="1895740"/>
          </a:xfrm>
          <a:prstGeom prst="rect">
            <a:avLst/>
          </a:prstGeom>
        </p:spPr>
      </p:pic>
    </p:spTree>
    <p:extLst>
      <p:ext uri="{BB962C8B-B14F-4D97-AF65-F5344CB8AC3E}">
        <p14:creationId xmlns:p14="http://schemas.microsoft.com/office/powerpoint/2010/main" val="3004071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8EA1-2687-B5E9-6C3C-F5A2C2BBC4A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50BFA4B-8BFB-4211-7AA0-7C9CE248445A}"/>
              </a:ext>
            </a:extLst>
          </p:cNvPr>
          <p:cNvPicPr>
            <a:picLocks noGrp="1" noChangeAspect="1"/>
          </p:cNvPicPr>
          <p:nvPr>
            <p:ph idx="1"/>
          </p:nvPr>
        </p:nvPicPr>
        <p:blipFill>
          <a:blip r:embed="rId2"/>
          <a:stretch>
            <a:fillRect/>
          </a:stretch>
        </p:blipFill>
        <p:spPr>
          <a:xfrm>
            <a:off x="260838" y="0"/>
            <a:ext cx="8107555" cy="5003079"/>
          </a:xfrm>
          <a:prstGeom prst="rect">
            <a:avLst/>
          </a:prstGeom>
        </p:spPr>
      </p:pic>
      <p:pic>
        <p:nvPicPr>
          <p:cNvPr id="7" name="Picture 6">
            <a:extLst>
              <a:ext uri="{FF2B5EF4-FFF2-40B4-BE49-F238E27FC236}">
                <a16:creationId xmlns:a16="http://schemas.microsoft.com/office/drawing/2014/main" id="{35C498CF-738D-9A59-5A1D-81E12C81001F}"/>
              </a:ext>
            </a:extLst>
          </p:cNvPr>
          <p:cNvPicPr>
            <a:picLocks noChangeAspect="1"/>
          </p:cNvPicPr>
          <p:nvPr/>
        </p:nvPicPr>
        <p:blipFill>
          <a:blip r:embed="rId3"/>
          <a:stretch>
            <a:fillRect/>
          </a:stretch>
        </p:blipFill>
        <p:spPr>
          <a:xfrm>
            <a:off x="739838" y="4863772"/>
            <a:ext cx="5601482" cy="1457528"/>
          </a:xfrm>
          <a:prstGeom prst="rect">
            <a:avLst/>
          </a:prstGeom>
        </p:spPr>
      </p:pic>
    </p:spTree>
    <p:extLst>
      <p:ext uri="{BB962C8B-B14F-4D97-AF65-F5344CB8AC3E}">
        <p14:creationId xmlns:p14="http://schemas.microsoft.com/office/powerpoint/2010/main" val="186669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B432-1A02-BFB4-5331-A6FC9020EB4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EA420A7-28FA-8A4D-9219-8910FAB9095D}"/>
              </a:ext>
            </a:extLst>
          </p:cNvPr>
          <p:cNvPicPr>
            <a:picLocks noGrp="1" noChangeAspect="1"/>
          </p:cNvPicPr>
          <p:nvPr>
            <p:ph idx="1"/>
          </p:nvPr>
        </p:nvPicPr>
        <p:blipFill>
          <a:blip r:embed="rId2"/>
          <a:stretch>
            <a:fillRect/>
          </a:stretch>
        </p:blipFill>
        <p:spPr>
          <a:xfrm>
            <a:off x="732302" y="63047"/>
            <a:ext cx="9603684" cy="5646678"/>
          </a:xfrm>
          <a:prstGeom prst="rect">
            <a:avLst/>
          </a:prstGeom>
        </p:spPr>
      </p:pic>
      <p:pic>
        <p:nvPicPr>
          <p:cNvPr id="7" name="Picture 6">
            <a:extLst>
              <a:ext uri="{FF2B5EF4-FFF2-40B4-BE49-F238E27FC236}">
                <a16:creationId xmlns:a16="http://schemas.microsoft.com/office/drawing/2014/main" id="{F2E18EC7-23DD-BC00-73E7-711EE37F565F}"/>
              </a:ext>
            </a:extLst>
          </p:cNvPr>
          <p:cNvPicPr>
            <a:picLocks noChangeAspect="1"/>
          </p:cNvPicPr>
          <p:nvPr/>
        </p:nvPicPr>
        <p:blipFill>
          <a:blip r:embed="rId3"/>
          <a:stretch>
            <a:fillRect/>
          </a:stretch>
        </p:blipFill>
        <p:spPr>
          <a:xfrm>
            <a:off x="1033696" y="5111557"/>
            <a:ext cx="6401693" cy="1381318"/>
          </a:xfrm>
          <a:prstGeom prst="rect">
            <a:avLst/>
          </a:prstGeom>
        </p:spPr>
      </p:pic>
    </p:spTree>
    <p:extLst>
      <p:ext uri="{BB962C8B-B14F-4D97-AF65-F5344CB8AC3E}">
        <p14:creationId xmlns:p14="http://schemas.microsoft.com/office/powerpoint/2010/main" val="4155175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3D3F-AA88-F221-9730-13A87BC8915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B4FDF3E-104F-73B9-2134-25F98B2875E4}"/>
              </a:ext>
            </a:extLst>
          </p:cNvPr>
          <p:cNvPicPr>
            <a:picLocks noGrp="1" noChangeAspect="1"/>
          </p:cNvPicPr>
          <p:nvPr>
            <p:ph idx="1"/>
          </p:nvPr>
        </p:nvPicPr>
        <p:blipFill>
          <a:blip r:embed="rId2"/>
          <a:stretch>
            <a:fillRect/>
          </a:stretch>
        </p:blipFill>
        <p:spPr>
          <a:xfrm>
            <a:off x="838199" y="365125"/>
            <a:ext cx="8044543" cy="4979396"/>
          </a:xfrm>
          <a:prstGeom prst="rect">
            <a:avLst/>
          </a:prstGeom>
        </p:spPr>
      </p:pic>
      <p:pic>
        <p:nvPicPr>
          <p:cNvPr id="7" name="Picture 6">
            <a:extLst>
              <a:ext uri="{FF2B5EF4-FFF2-40B4-BE49-F238E27FC236}">
                <a16:creationId xmlns:a16="http://schemas.microsoft.com/office/drawing/2014/main" id="{0AB86000-FCC5-B8C3-A941-825ACF84094A}"/>
              </a:ext>
            </a:extLst>
          </p:cNvPr>
          <p:cNvPicPr>
            <a:picLocks noChangeAspect="1"/>
          </p:cNvPicPr>
          <p:nvPr/>
        </p:nvPicPr>
        <p:blipFill>
          <a:blip r:embed="rId3"/>
          <a:stretch>
            <a:fillRect/>
          </a:stretch>
        </p:blipFill>
        <p:spPr>
          <a:xfrm>
            <a:off x="939142" y="4690242"/>
            <a:ext cx="6182588" cy="2000529"/>
          </a:xfrm>
          <a:prstGeom prst="rect">
            <a:avLst/>
          </a:prstGeom>
        </p:spPr>
      </p:pic>
    </p:spTree>
    <p:extLst>
      <p:ext uri="{BB962C8B-B14F-4D97-AF65-F5344CB8AC3E}">
        <p14:creationId xmlns:p14="http://schemas.microsoft.com/office/powerpoint/2010/main" val="2233558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055538-9F74-4554-ABC9-54FCFC6F6984}"/>
              </a:ext>
            </a:extLst>
          </p:cNvPr>
          <p:cNvSpPr>
            <a:spLocks noGrp="1" noChangeArrowheads="1"/>
          </p:cNvSpPr>
          <p:nvPr>
            <p:ph type="title"/>
          </p:nvPr>
        </p:nvSpPr>
        <p:spPr>
          <a:xfrm>
            <a:off x="0" y="257443"/>
            <a:ext cx="12191999" cy="596265"/>
          </a:xfrm>
        </p:spPr>
        <p:txBody>
          <a:bodyPr>
            <a:noAutofit/>
          </a:bodyPr>
          <a:lstStyle/>
          <a:p>
            <a:pPr algn="ctr"/>
            <a:r>
              <a:rPr lang="en-US" altLang="en-US" sz="3800" b="1" dirty="0">
                <a:latin typeface="Georgia" panose="02040502050405020303" pitchFamily="18" charset="0"/>
              </a:rPr>
              <a:t>Hidden Markov Models</a:t>
            </a:r>
          </a:p>
        </p:txBody>
      </p:sp>
      <p:sp>
        <p:nvSpPr>
          <p:cNvPr id="8" name="TextBox 7">
            <a:extLst>
              <a:ext uri="{FF2B5EF4-FFF2-40B4-BE49-F238E27FC236}">
                <a16:creationId xmlns:a16="http://schemas.microsoft.com/office/drawing/2014/main" id="{D9548D49-AAFD-606C-3DDA-45CA67F3C47A}"/>
              </a:ext>
            </a:extLst>
          </p:cNvPr>
          <p:cNvSpPr txBox="1"/>
          <p:nvPr/>
        </p:nvSpPr>
        <p:spPr>
          <a:xfrm>
            <a:off x="304800" y="1172200"/>
            <a:ext cx="11353800" cy="5693866"/>
          </a:xfrm>
          <a:prstGeom prst="rect">
            <a:avLst/>
          </a:prstGeom>
          <a:noFill/>
        </p:spPr>
        <p:txBody>
          <a:bodyPr wrap="square">
            <a:spAutoFit/>
          </a:bodyPr>
          <a:lstStyle/>
          <a:p>
            <a:pPr marL="342900" indent="-342900" algn="just">
              <a:buFont typeface="Arial" panose="020B0604020202020204" pitchFamily="34" charset="0"/>
              <a:buChar char="•"/>
            </a:pPr>
            <a:r>
              <a:rPr lang="en-US" sz="2800" dirty="0">
                <a:latin typeface="Georgia" panose="02040502050405020303" pitchFamily="18" charset="0"/>
              </a:rPr>
              <a:t>In an HMM, you don’t know the state sequence that the model passes through, but only some probabilistic function of it.</a:t>
            </a:r>
          </a:p>
          <a:p>
            <a:pPr marL="342900" indent="-342900" algn="just">
              <a:buFont typeface="Arial" panose="020B0604020202020204" pitchFamily="34" charset="0"/>
              <a:buChar char="•"/>
            </a:pPr>
            <a:endParaRPr lang="en-US" sz="2800" dirty="0">
              <a:latin typeface="Georgia" panose="02040502050405020303" pitchFamily="18" charset="0"/>
            </a:endParaRPr>
          </a:p>
          <a:p>
            <a:pPr marL="342900" indent="-342900" algn="just">
              <a:buFont typeface="Arial" panose="020B0604020202020204" pitchFamily="34" charset="0"/>
              <a:buChar char="•"/>
            </a:pPr>
            <a:endParaRPr lang="en-US" sz="2800" dirty="0">
              <a:latin typeface="Georgia" panose="02040502050405020303" pitchFamily="18" charset="0"/>
            </a:endParaRPr>
          </a:p>
          <a:p>
            <a:pPr marL="342900" indent="-342900" algn="just">
              <a:buFont typeface="Arial" panose="020B0604020202020204" pitchFamily="34" charset="0"/>
              <a:buChar char="•"/>
            </a:pPr>
            <a:endParaRPr lang="en-US" sz="2800" dirty="0">
              <a:latin typeface="Georgia" panose="02040502050405020303" pitchFamily="18" charset="0"/>
            </a:endParaRPr>
          </a:p>
          <a:p>
            <a:pPr marL="342900" indent="-342900" algn="just">
              <a:buFont typeface="Arial" panose="020B0604020202020204" pitchFamily="34" charset="0"/>
              <a:buChar char="•"/>
            </a:pPr>
            <a:endParaRPr lang="en-US" sz="2800" dirty="0">
              <a:latin typeface="Georgia" panose="02040502050405020303" pitchFamily="18" charset="0"/>
            </a:endParaRPr>
          </a:p>
          <a:p>
            <a:pPr marL="342900" indent="-342900" algn="just">
              <a:buFont typeface="Arial" panose="020B0604020202020204" pitchFamily="34" charset="0"/>
              <a:buChar char="•"/>
            </a:pPr>
            <a:r>
              <a:rPr lang="en-US" sz="2800" dirty="0">
                <a:latin typeface="Georgia" panose="02040502050405020303" pitchFamily="18" charset="0"/>
              </a:rPr>
              <a:t>Suppose you have a crazy soft drink machine: it can be in two states, cola preferring (CP) and iced tea preferring (IP), but it switches between them randomly after each purchase. </a:t>
            </a:r>
          </a:p>
          <a:p>
            <a:pPr marL="342900" indent="-342900" algn="just">
              <a:buFont typeface="Arial" panose="020B0604020202020204" pitchFamily="34" charset="0"/>
              <a:buChar char="•"/>
            </a:pPr>
            <a:r>
              <a:rPr lang="en-US" sz="2800" dirty="0">
                <a:latin typeface="Georgia" panose="02040502050405020303" pitchFamily="18" charset="0"/>
              </a:rPr>
              <a:t>Now, if, when you put in your coin, the machine always put out a cola if it was in the cola preferring state and an iced tea when it was in the iced tea preferring state, then we would have a visible Markov model</a:t>
            </a:r>
          </a:p>
        </p:txBody>
      </p:sp>
      <p:pic>
        <p:nvPicPr>
          <p:cNvPr id="3" name="Picture 2">
            <a:extLst>
              <a:ext uri="{FF2B5EF4-FFF2-40B4-BE49-F238E27FC236}">
                <a16:creationId xmlns:a16="http://schemas.microsoft.com/office/drawing/2014/main" id="{FB8AB792-24BD-A900-8B3C-FEF8026E93D6}"/>
              </a:ext>
            </a:extLst>
          </p:cNvPr>
          <p:cNvPicPr>
            <a:picLocks noChangeAspect="1"/>
          </p:cNvPicPr>
          <p:nvPr/>
        </p:nvPicPr>
        <p:blipFill>
          <a:blip r:embed="rId2"/>
          <a:srcRect b="14660"/>
          <a:stretch>
            <a:fillRect/>
          </a:stretch>
        </p:blipFill>
        <p:spPr>
          <a:xfrm>
            <a:off x="3743325" y="2084090"/>
            <a:ext cx="4476750" cy="1633855"/>
          </a:xfrm>
          <a:prstGeom prst="rect">
            <a:avLst/>
          </a:prstGeom>
        </p:spPr>
      </p:pic>
    </p:spTree>
    <p:extLst>
      <p:ext uri="{BB962C8B-B14F-4D97-AF65-F5344CB8AC3E}">
        <p14:creationId xmlns:p14="http://schemas.microsoft.com/office/powerpoint/2010/main" val="3056647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896AF-EFC3-DD39-49B2-2A987547700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DB9DC31-4B91-C944-AE1A-D7326C7A19A7}"/>
              </a:ext>
            </a:extLst>
          </p:cNvPr>
          <p:cNvPicPr>
            <a:picLocks noGrp="1" noChangeAspect="1"/>
          </p:cNvPicPr>
          <p:nvPr>
            <p:ph idx="1"/>
          </p:nvPr>
        </p:nvPicPr>
        <p:blipFill>
          <a:blip r:embed="rId2"/>
          <a:stretch>
            <a:fillRect/>
          </a:stretch>
        </p:blipFill>
        <p:spPr>
          <a:xfrm>
            <a:off x="761388" y="217261"/>
            <a:ext cx="6227852" cy="4351338"/>
          </a:xfrm>
          <a:prstGeom prst="rect">
            <a:avLst/>
          </a:prstGeom>
        </p:spPr>
      </p:pic>
      <p:pic>
        <p:nvPicPr>
          <p:cNvPr id="7" name="Picture 6">
            <a:extLst>
              <a:ext uri="{FF2B5EF4-FFF2-40B4-BE49-F238E27FC236}">
                <a16:creationId xmlns:a16="http://schemas.microsoft.com/office/drawing/2014/main" id="{3C3FB989-BDA4-25D0-C255-34C2798F8DFF}"/>
              </a:ext>
            </a:extLst>
          </p:cNvPr>
          <p:cNvPicPr>
            <a:picLocks noChangeAspect="1"/>
          </p:cNvPicPr>
          <p:nvPr/>
        </p:nvPicPr>
        <p:blipFill>
          <a:blip r:embed="rId3"/>
          <a:stretch>
            <a:fillRect/>
          </a:stretch>
        </p:blipFill>
        <p:spPr>
          <a:xfrm>
            <a:off x="6096000" y="2755211"/>
            <a:ext cx="6001588" cy="3372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7696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2618-CBD5-9D47-2988-57E7939C79AF}"/>
              </a:ext>
            </a:extLst>
          </p:cNvPr>
          <p:cNvSpPr>
            <a:spLocks noGrp="1"/>
          </p:cNvSpPr>
          <p:nvPr>
            <p:ph type="title"/>
          </p:nvPr>
        </p:nvSpPr>
        <p:spPr/>
        <p:txBody>
          <a:bodyPr/>
          <a:lstStyle/>
          <a:p>
            <a:r>
              <a:rPr lang="en-IN" dirty="0" err="1"/>
              <a:t>ComparisonofRegularizationTechniques</a:t>
            </a:r>
            <a:endParaRPr lang="en-IN" dirty="0"/>
          </a:p>
        </p:txBody>
      </p:sp>
      <p:pic>
        <p:nvPicPr>
          <p:cNvPr id="5" name="Content Placeholder 4">
            <a:extLst>
              <a:ext uri="{FF2B5EF4-FFF2-40B4-BE49-F238E27FC236}">
                <a16:creationId xmlns:a16="http://schemas.microsoft.com/office/drawing/2014/main" id="{06493571-767C-AB80-4B64-6D50BCF061BA}"/>
              </a:ext>
            </a:extLst>
          </p:cNvPr>
          <p:cNvPicPr>
            <a:picLocks noGrp="1" noChangeAspect="1"/>
          </p:cNvPicPr>
          <p:nvPr>
            <p:ph idx="1"/>
          </p:nvPr>
        </p:nvPicPr>
        <p:blipFill>
          <a:blip r:embed="rId2"/>
          <a:stretch>
            <a:fillRect/>
          </a:stretch>
        </p:blipFill>
        <p:spPr>
          <a:xfrm>
            <a:off x="2469901" y="1690688"/>
            <a:ext cx="6811326" cy="1743318"/>
          </a:xfrm>
          <a:prstGeom prst="rect">
            <a:avLst/>
          </a:prstGeom>
        </p:spPr>
      </p:pic>
    </p:spTree>
    <p:extLst>
      <p:ext uri="{BB962C8B-B14F-4D97-AF65-F5344CB8AC3E}">
        <p14:creationId xmlns:p14="http://schemas.microsoft.com/office/powerpoint/2010/main" val="737263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8E41-E116-5DF7-3F00-FFA1FA46783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A65AF01-6FC4-7D2B-06A3-69D8CFAFB5C8}"/>
              </a:ext>
            </a:extLst>
          </p:cNvPr>
          <p:cNvPicPr>
            <a:picLocks noGrp="1" noChangeAspect="1"/>
          </p:cNvPicPr>
          <p:nvPr>
            <p:ph idx="1"/>
          </p:nvPr>
        </p:nvPicPr>
        <p:blipFill>
          <a:blip r:embed="rId2"/>
          <a:stretch>
            <a:fillRect/>
          </a:stretch>
        </p:blipFill>
        <p:spPr>
          <a:xfrm>
            <a:off x="838200" y="137285"/>
            <a:ext cx="9857014" cy="5541926"/>
          </a:xfrm>
          <a:prstGeom prst="rect">
            <a:avLst/>
          </a:prstGeom>
        </p:spPr>
      </p:pic>
    </p:spTree>
    <p:extLst>
      <p:ext uri="{BB962C8B-B14F-4D97-AF65-F5344CB8AC3E}">
        <p14:creationId xmlns:p14="http://schemas.microsoft.com/office/powerpoint/2010/main" val="693239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7E039-CF37-AD7B-4B95-42C47A76DD5E}"/>
              </a:ext>
            </a:extLst>
          </p:cNvPr>
          <p:cNvSpPr>
            <a:spLocks noGrp="1"/>
          </p:cNvSpPr>
          <p:nvPr>
            <p:ph type="title"/>
          </p:nvPr>
        </p:nvSpPr>
        <p:spPr/>
        <p:txBody>
          <a:bodyPr/>
          <a:lstStyle/>
          <a:p>
            <a:r>
              <a:rPr lang="en-IN" dirty="0"/>
              <a:t>Class Work Problem</a:t>
            </a:r>
          </a:p>
        </p:txBody>
      </p:sp>
      <p:sp>
        <p:nvSpPr>
          <p:cNvPr id="3" name="Content Placeholder 2">
            <a:extLst>
              <a:ext uri="{FF2B5EF4-FFF2-40B4-BE49-F238E27FC236}">
                <a16:creationId xmlns:a16="http://schemas.microsoft.com/office/drawing/2014/main" id="{9ED97E0C-8BFA-B7FE-9519-91B253D35ECA}"/>
              </a:ext>
            </a:extLst>
          </p:cNvPr>
          <p:cNvSpPr>
            <a:spLocks noGrp="1"/>
          </p:cNvSpPr>
          <p:nvPr>
            <p:ph idx="1"/>
          </p:nvPr>
        </p:nvSpPr>
        <p:spPr/>
        <p:txBody>
          <a:bodyPr/>
          <a:lstStyle/>
          <a:p>
            <a:r>
              <a:rPr lang="en-US" dirty="0"/>
              <a:t>A Hidden Markov Model (HMM) has two states {A1, A2} with initial probabilities π(A1) = 1 and π(A2) = 0. It can emit two observations {X1, X2}. Find the probability of the output sequence </a:t>
            </a:r>
            <a:r>
              <a:rPr lang="en-US" b="1" dirty="0"/>
              <a:t>X1, X2, X1</a:t>
            </a:r>
            <a:r>
              <a:rPr lang="en-US" dirty="0"/>
              <a:t> using the </a:t>
            </a:r>
            <a:r>
              <a:rPr lang="en-US" b="1" dirty="0"/>
              <a:t>forward and backward procedure</a:t>
            </a:r>
            <a:r>
              <a:rPr lang="en-US" dirty="0"/>
              <a:t>.</a:t>
            </a:r>
          </a:p>
          <a:p>
            <a:endParaRPr lang="en-IN" dirty="0"/>
          </a:p>
        </p:txBody>
      </p:sp>
      <p:graphicFrame>
        <p:nvGraphicFramePr>
          <p:cNvPr id="9" name="Table 8">
            <a:extLst>
              <a:ext uri="{FF2B5EF4-FFF2-40B4-BE49-F238E27FC236}">
                <a16:creationId xmlns:a16="http://schemas.microsoft.com/office/drawing/2014/main" id="{4D4AFB3C-62D6-CCF8-79F5-D4AC5CA38210}"/>
              </a:ext>
            </a:extLst>
          </p:cNvPr>
          <p:cNvGraphicFramePr>
            <a:graphicFrameLocks noGrp="1"/>
          </p:cNvGraphicFramePr>
          <p:nvPr>
            <p:extLst>
              <p:ext uri="{D42A27DB-BD31-4B8C-83A1-F6EECF244321}">
                <p14:modId xmlns:p14="http://schemas.microsoft.com/office/powerpoint/2010/main" val="515710562"/>
              </p:ext>
            </p:extLst>
          </p:nvPr>
        </p:nvGraphicFramePr>
        <p:xfrm>
          <a:off x="1964871" y="3429000"/>
          <a:ext cx="3497037" cy="1380603"/>
        </p:xfrm>
        <a:graphic>
          <a:graphicData uri="http://schemas.openxmlformats.org/drawingml/2006/table">
            <a:tbl>
              <a:tblPr/>
              <a:tblGrid>
                <a:gridCol w="1165679">
                  <a:extLst>
                    <a:ext uri="{9D8B030D-6E8A-4147-A177-3AD203B41FA5}">
                      <a16:colId xmlns:a16="http://schemas.microsoft.com/office/drawing/2014/main" val="681875867"/>
                    </a:ext>
                  </a:extLst>
                </a:gridCol>
                <a:gridCol w="1165679">
                  <a:extLst>
                    <a:ext uri="{9D8B030D-6E8A-4147-A177-3AD203B41FA5}">
                      <a16:colId xmlns:a16="http://schemas.microsoft.com/office/drawing/2014/main" val="2725804320"/>
                    </a:ext>
                  </a:extLst>
                </a:gridCol>
                <a:gridCol w="1165679">
                  <a:extLst>
                    <a:ext uri="{9D8B030D-6E8A-4147-A177-3AD203B41FA5}">
                      <a16:colId xmlns:a16="http://schemas.microsoft.com/office/drawing/2014/main" val="2187885157"/>
                    </a:ext>
                  </a:extLst>
                </a:gridCol>
              </a:tblGrid>
              <a:tr h="460201">
                <a:tc>
                  <a:txBody>
                    <a:bodyPr/>
                    <a:lstStyle/>
                    <a:p>
                      <a:pPr>
                        <a:buNone/>
                      </a:pPr>
                      <a:r>
                        <a:rPr lang="en-IN" dirty="0"/>
                        <a:t>From \ To</a:t>
                      </a:r>
                    </a:p>
                  </a:txBody>
                  <a:tcPr anchor="ctr">
                    <a:lnL>
                      <a:noFill/>
                    </a:lnL>
                    <a:lnR>
                      <a:noFill/>
                    </a:lnR>
                    <a:lnT>
                      <a:noFill/>
                    </a:lnT>
                    <a:lnB>
                      <a:noFill/>
                    </a:lnB>
                    <a:noFill/>
                  </a:tcPr>
                </a:tc>
                <a:tc>
                  <a:txBody>
                    <a:bodyPr/>
                    <a:lstStyle/>
                    <a:p>
                      <a:pPr>
                        <a:buNone/>
                      </a:pPr>
                      <a:r>
                        <a:rPr lang="en-IN" dirty="0"/>
                        <a:t>A1</a:t>
                      </a:r>
                    </a:p>
                  </a:txBody>
                  <a:tcPr anchor="ctr">
                    <a:lnL>
                      <a:noFill/>
                    </a:lnL>
                    <a:lnR>
                      <a:noFill/>
                    </a:lnR>
                    <a:lnT>
                      <a:noFill/>
                    </a:lnT>
                    <a:lnB>
                      <a:noFill/>
                    </a:lnB>
                    <a:noFill/>
                  </a:tcPr>
                </a:tc>
                <a:tc>
                  <a:txBody>
                    <a:bodyPr/>
                    <a:lstStyle/>
                    <a:p>
                      <a:pPr>
                        <a:buNone/>
                      </a:pPr>
                      <a:r>
                        <a:rPr lang="en-IN"/>
                        <a:t>A2</a:t>
                      </a:r>
                    </a:p>
                  </a:txBody>
                  <a:tcPr anchor="ctr">
                    <a:lnL>
                      <a:noFill/>
                    </a:lnL>
                    <a:lnR>
                      <a:noFill/>
                    </a:lnR>
                    <a:lnT>
                      <a:noFill/>
                    </a:lnT>
                    <a:lnB>
                      <a:noFill/>
                    </a:lnB>
                    <a:noFill/>
                  </a:tcPr>
                </a:tc>
                <a:extLst>
                  <a:ext uri="{0D108BD9-81ED-4DB2-BD59-A6C34878D82A}">
                    <a16:rowId xmlns:a16="http://schemas.microsoft.com/office/drawing/2014/main" val="267541743"/>
                  </a:ext>
                </a:extLst>
              </a:tr>
              <a:tr h="460201">
                <a:tc>
                  <a:txBody>
                    <a:bodyPr/>
                    <a:lstStyle/>
                    <a:p>
                      <a:pPr>
                        <a:buNone/>
                      </a:pPr>
                      <a:r>
                        <a:rPr lang="en-IN" b="1" dirty="0"/>
                        <a:t>A1</a:t>
                      </a:r>
                      <a:endParaRPr lang="en-IN" dirty="0"/>
                    </a:p>
                  </a:txBody>
                  <a:tcPr anchor="ctr">
                    <a:lnL>
                      <a:noFill/>
                    </a:lnL>
                    <a:lnR>
                      <a:noFill/>
                    </a:lnR>
                    <a:lnT>
                      <a:noFill/>
                    </a:lnT>
                    <a:lnB>
                      <a:noFill/>
                    </a:lnB>
                    <a:noFill/>
                  </a:tcPr>
                </a:tc>
                <a:tc>
                  <a:txBody>
                    <a:bodyPr/>
                    <a:lstStyle/>
                    <a:p>
                      <a:pPr>
                        <a:buNone/>
                      </a:pPr>
                      <a:r>
                        <a:rPr lang="en-IN" dirty="0"/>
                        <a:t>0.7</a:t>
                      </a:r>
                    </a:p>
                  </a:txBody>
                  <a:tcPr anchor="ctr">
                    <a:lnL>
                      <a:noFill/>
                    </a:lnL>
                    <a:lnR>
                      <a:noFill/>
                    </a:lnR>
                    <a:lnT>
                      <a:noFill/>
                    </a:lnT>
                    <a:lnB>
                      <a:noFill/>
                    </a:lnB>
                    <a:noFill/>
                  </a:tcPr>
                </a:tc>
                <a:tc>
                  <a:txBody>
                    <a:bodyPr/>
                    <a:lstStyle/>
                    <a:p>
                      <a:pPr>
                        <a:buNone/>
                      </a:pPr>
                      <a:r>
                        <a:rPr lang="en-IN" dirty="0"/>
                        <a:t>0.3</a:t>
                      </a:r>
                    </a:p>
                  </a:txBody>
                  <a:tcPr anchor="ctr">
                    <a:lnL>
                      <a:noFill/>
                    </a:lnL>
                    <a:lnR>
                      <a:noFill/>
                    </a:lnR>
                    <a:lnT>
                      <a:noFill/>
                    </a:lnT>
                    <a:lnB>
                      <a:noFill/>
                    </a:lnB>
                    <a:noFill/>
                  </a:tcPr>
                </a:tc>
                <a:extLst>
                  <a:ext uri="{0D108BD9-81ED-4DB2-BD59-A6C34878D82A}">
                    <a16:rowId xmlns:a16="http://schemas.microsoft.com/office/drawing/2014/main" val="734855891"/>
                  </a:ext>
                </a:extLst>
              </a:tr>
              <a:tr h="460201">
                <a:tc>
                  <a:txBody>
                    <a:bodyPr/>
                    <a:lstStyle/>
                    <a:p>
                      <a:pPr>
                        <a:buNone/>
                      </a:pPr>
                      <a:r>
                        <a:rPr lang="en-IN" b="1" dirty="0"/>
                        <a:t>A2</a:t>
                      </a:r>
                      <a:endParaRPr lang="en-IN" dirty="0"/>
                    </a:p>
                  </a:txBody>
                  <a:tcPr anchor="ctr">
                    <a:lnL>
                      <a:noFill/>
                    </a:lnL>
                    <a:lnR>
                      <a:noFill/>
                    </a:lnR>
                    <a:lnT>
                      <a:noFill/>
                    </a:lnT>
                    <a:lnB>
                      <a:noFill/>
                    </a:lnB>
                    <a:noFill/>
                  </a:tcPr>
                </a:tc>
                <a:tc>
                  <a:txBody>
                    <a:bodyPr/>
                    <a:lstStyle/>
                    <a:p>
                      <a:pPr>
                        <a:buNone/>
                      </a:pPr>
                      <a:r>
                        <a:rPr lang="en-IN" dirty="0"/>
                        <a:t>0.4</a:t>
                      </a:r>
                    </a:p>
                  </a:txBody>
                  <a:tcPr anchor="ctr">
                    <a:lnL>
                      <a:noFill/>
                    </a:lnL>
                    <a:lnR>
                      <a:noFill/>
                    </a:lnR>
                    <a:lnT>
                      <a:noFill/>
                    </a:lnT>
                    <a:lnB>
                      <a:noFill/>
                    </a:lnB>
                    <a:noFill/>
                  </a:tcPr>
                </a:tc>
                <a:tc>
                  <a:txBody>
                    <a:bodyPr/>
                    <a:lstStyle/>
                    <a:p>
                      <a:pPr>
                        <a:buNone/>
                      </a:pPr>
                      <a:r>
                        <a:rPr lang="en-IN" dirty="0"/>
                        <a:t>0.6</a:t>
                      </a:r>
                    </a:p>
                  </a:txBody>
                  <a:tcPr anchor="ctr">
                    <a:lnL>
                      <a:noFill/>
                    </a:lnL>
                    <a:lnR>
                      <a:noFill/>
                    </a:lnR>
                    <a:lnT>
                      <a:noFill/>
                    </a:lnT>
                    <a:lnB>
                      <a:noFill/>
                    </a:lnB>
                    <a:noFill/>
                  </a:tcPr>
                </a:tc>
                <a:extLst>
                  <a:ext uri="{0D108BD9-81ED-4DB2-BD59-A6C34878D82A}">
                    <a16:rowId xmlns:a16="http://schemas.microsoft.com/office/drawing/2014/main" val="746167030"/>
                  </a:ext>
                </a:extLst>
              </a:tr>
            </a:tbl>
          </a:graphicData>
        </a:graphic>
      </p:graphicFrame>
      <p:graphicFrame>
        <p:nvGraphicFramePr>
          <p:cNvPr id="10" name="Table 9">
            <a:extLst>
              <a:ext uri="{FF2B5EF4-FFF2-40B4-BE49-F238E27FC236}">
                <a16:creationId xmlns:a16="http://schemas.microsoft.com/office/drawing/2014/main" id="{C7546BBB-80AC-CBC7-85EA-2F808068538C}"/>
              </a:ext>
            </a:extLst>
          </p:cNvPr>
          <p:cNvGraphicFramePr>
            <a:graphicFrameLocks noGrp="1"/>
          </p:cNvGraphicFramePr>
          <p:nvPr>
            <p:extLst>
              <p:ext uri="{D42A27DB-BD31-4B8C-83A1-F6EECF244321}">
                <p14:modId xmlns:p14="http://schemas.microsoft.com/office/powerpoint/2010/main" val="8605076"/>
              </p:ext>
            </p:extLst>
          </p:nvPr>
        </p:nvGraphicFramePr>
        <p:xfrm>
          <a:off x="6025244" y="3539275"/>
          <a:ext cx="2530929" cy="1380603"/>
        </p:xfrm>
        <a:graphic>
          <a:graphicData uri="http://schemas.openxmlformats.org/drawingml/2006/table">
            <a:tbl>
              <a:tblPr/>
              <a:tblGrid>
                <a:gridCol w="843643">
                  <a:extLst>
                    <a:ext uri="{9D8B030D-6E8A-4147-A177-3AD203B41FA5}">
                      <a16:colId xmlns:a16="http://schemas.microsoft.com/office/drawing/2014/main" val="3714382656"/>
                    </a:ext>
                  </a:extLst>
                </a:gridCol>
                <a:gridCol w="843643">
                  <a:extLst>
                    <a:ext uri="{9D8B030D-6E8A-4147-A177-3AD203B41FA5}">
                      <a16:colId xmlns:a16="http://schemas.microsoft.com/office/drawing/2014/main" val="11251371"/>
                    </a:ext>
                  </a:extLst>
                </a:gridCol>
                <a:gridCol w="843643">
                  <a:extLst>
                    <a:ext uri="{9D8B030D-6E8A-4147-A177-3AD203B41FA5}">
                      <a16:colId xmlns:a16="http://schemas.microsoft.com/office/drawing/2014/main" val="14094583"/>
                    </a:ext>
                  </a:extLst>
                </a:gridCol>
              </a:tblGrid>
              <a:tr h="460201">
                <a:tc>
                  <a:txBody>
                    <a:bodyPr/>
                    <a:lstStyle/>
                    <a:p>
                      <a:pPr>
                        <a:buNone/>
                      </a:pPr>
                      <a:r>
                        <a:rPr lang="en-IN"/>
                        <a:t>State</a:t>
                      </a:r>
                    </a:p>
                  </a:txBody>
                  <a:tcPr anchor="ctr">
                    <a:lnL>
                      <a:noFill/>
                    </a:lnL>
                    <a:lnR>
                      <a:noFill/>
                    </a:lnR>
                    <a:lnT>
                      <a:noFill/>
                    </a:lnT>
                    <a:lnB>
                      <a:noFill/>
                    </a:lnB>
                    <a:noFill/>
                  </a:tcPr>
                </a:tc>
                <a:tc>
                  <a:txBody>
                    <a:bodyPr/>
                    <a:lstStyle/>
                    <a:p>
                      <a:pPr>
                        <a:buNone/>
                      </a:pPr>
                      <a:r>
                        <a:rPr lang="en-IN"/>
                        <a:t>P(X1)</a:t>
                      </a:r>
                    </a:p>
                  </a:txBody>
                  <a:tcPr anchor="ctr">
                    <a:lnL>
                      <a:noFill/>
                    </a:lnL>
                    <a:lnR>
                      <a:noFill/>
                    </a:lnR>
                    <a:lnT>
                      <a:noFill/>
                    </a:lnT>
                    <a:lnB>
                      <a:noFill/>
                    </a:lnB>
                    <a:noFill/>
                  </a:tcPr>
                </a:tc>
                <a:tc>
                  <a:txBody>
                    <a:bodyPr/>
                    <a:lstStyle/>
                    <a:p>
                      <a:pPr>
                        <a:buNone/>
                      </a:pPr>
                      <a:r>
                        <a:rPr lang="en-IN"/>
                        <a:t>P(X2)</a:t>
                      </a:r>
                    </a:p>
                  </a:txBody>
                  <a:tcPr anchor="ctr">
                    <a:lnL>
                      <a:noFill/>
                    </a:lnL>
                    <a:lnR>
                      <a:noFill/>
                    </a:lnR>
                    <a:lnT>
                      <a:noFill/>
                    </a:lnT>
                    <a:lnB>
                      <a:noFill/>
                    </a:lnB>
                    <a:noFill/>
                  </a:tcPr>
                </a:tc>
                <a:extLst>
                  <a:ext uri="{0D108BD9-81ED-4DB2-BD59-A6C34878D82A}">
                    <a16:rowId xmlns:a16="http://schemas.microsoft.com/office/drawing/2014/main" val="1700051658"/>
                  </a:ext>
                </a:extLst>
              </a:tr>
              <a:tr h="460201">
                <a:tc>
                  <a:txBody>
                    <a:bodyPr/>
                    <a:lstStyle/>
                    <a:p>
                      <a:pPr>
                        <a:buNone/>
                      </a:pPr>
                      <a:r>
                        <a:rPr lang="en-IN" b="1"/>
                        <a:t>A1</a:t>
                      </a:r>
                      <a:endParaRPr lang="en-IN"/>
                    </a:p>
                  </a:txBody>
                  <a:tcPr anchor="ctr">
                    <a:lnL>
                      <a:noFill/>
                    </a:lnL>
                    <a:lnR>
                      <a:noFill/>
                    </a:lnR>
                    <a:lnT>
                      <a:noFill/>
                    </a:lnT>
                    <a:lnB>
                      <a:noFill/>
                    </a:lnB>
                    <a:noFill/>
                  </a:tcPr>
                </a:tc>
                <a:tc>
                  <a:txBody>
                    <a:bodyPr/>
                    <a:lstStyle/>
                    <a:p>
                      <a:pPr>
                        <a:buNone/>
                      </a:pPr>
                      <a:r>
                        <a:rPr lang="en-IN" dirty="0"/>
                        <a:t>0.6</a:t>
                      </a:r>
                    </a:p>
                  </a:txBody>
                  <a:tcPr anchor="ctr">
                    <a:lnL>
                      <a:noFill/>
                    </a:lnL>
                    <a:lnR>
                      <a:noFill/>
                    </a:lnR>
                    <a:lnT>
                      <a:noFill/>
                    </a:lnT>
                    <a:lnB>
                      <a:noFill/>
                    </a:lnB>
                    <a:noFill/>
                  </a:tcPr>
                </a:tc>
                <a:tc>
                  <a:txBody>
                    <a:bodyPr/>
                    <a:lstStyle/>
                    <a:p>
                      <a:pPr>
                        <a:buNone/>
                      </a:pPr>
                      <a:r>
                        <a:rPr lang="en-IN"/>
                        <a:t>0.4</a:t>
                      </a:r>
                    </a:p>
                  </a:txBody>
                  <a:tcPr anchor="ctr">
                    <a:lnL>
                      <a:noFill/>
                    </a:lnL>
                    <a:lnR>
                      <a:noFill/>
                    </a:lnR>
                    <a:lnT>
                      <a:noFill/>
                    </a:lnT>
                    <a:lnB>
                      <a:noFill/>
                    </a:lnB>
                    <a:noFill/>
                  </a:tcPr>
                </a:tc>
                <a:extLst>
                  <a:ext uri="{0D108BD9-81ED-4DB2-BD59-A6C34878D82A}">
                    <a16:rowId xmlns:a16="http://schemas.microsoft.com/office/drawing/2014/main" val="2445527288"/>
                  </a:ext>
                </a:extLst>
              </a:tr>
              <a:tr h="460201">
                <a:tc>
                  <a:txBody>
                    <a:bodyPr/>
                    <a:lstStyle/>
                    <a:p>
                      <a:pPr>
                        <a:buNone/>
                      </a:pPr>
                      <a:r>
                        <a:rPr lang="en-IN" b="1"/>
                        <a:t>A2</a:t>
                      </a:r>
                      <a:endParaRPr lang="en-IN"/>
                    </a:p>
                  </a:txBody>
                  <a:tcPr anchor="ctr">
                    <a:lnL>
                      <a:noFill/>
                    </a:lnL>
                    <a:lnR>
                      <a:noFill/>
                    </a:lnR>
                    <a:lnT>
                      <a:noFill/>
                    </a:lnT>
                    <a:lnB>
                      <a:noFill/>
                    </a:lnB>
                    <a:noFill/>
                  </a:tcPr>
                </a:tc>
                <a:tc>
                  <a:txBody>
                    <a:bodyPr/>
                    <a:lstStyle/>
                    <a:p>
                      <a:pPr>
                        <a:buNone/>
                      </a:pPr>
                      <a:r>
                        <a:rPr lang="en-IN"/>
                        <a:t>0.3</a:t>
                      </a:r>
                    </a:p>
                  </a:txBody>
                  <a:tcPr anchor="ctr">
                    <a:lnL>
                      <a:noFill/>
                    </a:lnL>
                    <a:lnR>
                      <a:noFill/>
                    </a:lnR>
                    <a:lnT>
                      <a:noFill/>
                    </a:lnT>
                    <a:lnB>
                      <a:noFill/>
                    </a:lnB>
                    <a:noFill/>
                  </a:tcPr>
                </a:tc>
                <a:tc>
                  <a:txBody>
                    <a:bodyPr/>
                    <a:lstStyle/>
                    <a:p>
                      <a:pPr>
                        <a:buNone/>
                      </a:pPr>
                      <a:r>
                        <a:rPr lang="en-IN" dirty="0"/>
                        <a:t>0.7</a:t>
                      </a:r>
                    </a:p>
                  </a:txBody>
                  <a:tcPr anchor="ctr">
                    <a:lnL>
                      <a:noFill/>
                    </a:lnL>
                    <a:lnR>
                      <a:noFill/>
                    </a:lnR>
                    <a:lnT>
                      <a:noFill/>
                    </a:lnT>
                    <a:lnB>
                      <a:noFill/>
                    </a:lnB>
                    <a:noFill/>
                  </a:tcPr>
                </a:tc>
                <a:extLst>
                  <a:ext uri="{0D108BD9-81ED-4DB2-BD59-A6C34878D82A}">
                    <a16:rowId xmlns:a16="http://schemas.microsoft.com/office/drawing/2014/main" val="3382162589"/>
                  </a:ext>
                </a:extLst>
              </a:tr>
            </a:tbl>
          </a:graphicData>
        </a:graphic>
      </p:graphicFrame>
    </p:spTree>
    <p:extLst>
      <p:ext uri="{BB962C8B-B14F-4D97-AF65-F5344CB8AC3E}">
        <p14:creationId xmlns:p14="http://schemas.microsoft.com/office/powerpoint/2010/main" val="3410094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4A3DD-6287-9C08-4CE1-CF751DDD3B82}"/>
              </a:ext>
            </a:extLst>
          </p:cNvPr>
          <p:cNvSpPr>
            <a:spLocks noGrp="1"/>
          </p:cNvSpPr>
          <p:nvPr>
            <p:ph type="title"/>
          </p:nvPr>
        </p:nvSpPr>
        <p:spPr/>
        <p:txBody>
          <a:bodyPr/>
          <a:lstStyle/>
          <a:p>
            <a:r>
              <a:rPr lang="en-IN" dirty="0"/>
              <a:t>Linear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16CB73-AD29-7DBC-B319-2F982448C75F}"/>
                  </a:ext>
                </a:extLst>
              </p:cNvPr>
              <p:cNvSpPr>
                <a:spLocks noGrp="1"/>
              </p:cNvSpPr>
              <p:nvPr>
                <p:ph idx="1"/>
              </p:nvPr>
            </p:nvSpPr>
            <p:spPr/>
            <p:txBody>
              <a:bodyPr/>
              <a:lstStyle/>
              <a:p>
                <a:r>
                  <a:rPr lang="en-IN" dirty="0"/>
                  <a:t>Consider the following dataset of points:</a:t>
                </a:r>
              </a:p>
              <a:p>
                <a14:m>
                  <m:oMath xmlns:m="http://schemas.openxmlformats.org/officeDocument/2006/math">
                    <m:d>
                      <m:dPr>
                        <m:sepChr m:val=","/>
                        <m:ctrlPr>
                          <a:rPr lang="ar-AE"/>
                        </m:ctrlPr>
                      </m:dPr>
                      <m:e>
                        <m:r>
                          <a:rPr lang="ar-AE" i="1"/>
                          <m:t>𝑥</m:t>
                        </m:r>
                      </m:e>
                      <m:e>
                        <m:r>
                          <a:rPr lang="ar-AE" i="1"/>
                          <m:t>𝑦</m:t>
                        </m:r>
                      </m:e>
                    </m:d>
                    <m:r>
                      <a:rPr lang="ar-AE"/>
                      <m:t>=</m:t>
                    </m:r>
                    <m:d>
                      <m:dPr>
                        <m:begChr m:val="{"/>
                        <m:endChr m:val="}"/>
                        <m:sepChr m:val=","/>
                        <m:ctrlPr>
                          <a:rPr lang="ar-AE" i="1"/>
                        </m:ctrlPr>
                      </m:dPr>
                      <m:e>
                        <m:d>
                          <m:dPr>
                            <m:sepChr m:val=","/>
                            <m:ctrlPr>
                              <a:rPr lang="ar-AE" i="1"/>
                            </m:ctrlPr>
                          </m:dPr>
                          <m:e>
                            <m:r>
                              <a:rPr lang="ar-AE"/>
                              <m:t>1</m:t>
                            </m:r>
                          </m:e>
                          <m:e>
                            <m:r>
                              <a:rPr lang="ar-AE"/>
                              <m:t>2</m:t>
                            </m:r>
                          </m:e>
                        </m:d>
                      </m:e>
                      <m:e>
                        <m:d>
                          <m:dPr>
                            <m:sepChr m:val=","/>
                            <m:ctrlPr>
                              <a:rPr lang="ar-AE" i="1"/>
                            </m:ctrlPr>
                          </m:dPr>
                          <m:e>
                            <m:r>
                              <a:rPr lang="ar-AE"/>
                              <m:t>2</m:t>
                            </m:r>
                          </m:e>
                          <m:e>
                            <m:r>
                              <a:rPr lang="ar-AE"/>
                              <m:t>3</m:t>
                            </m:r>
                          </m:e>
                        </m:d>
                      </m:e>
                      <m:e>
                        <m:d>
                          <m:dPr>
                            <m:sepChr m:val=","/>
                            <m:ctrlPr>
                              <a:rPr lang="ar-AE" i="1"/>
                            </m:ctrlPr>
                          </m:dPr>
                          <m:e>
                            <m:r>
                              <a:rPr lang="ar-AE"/>
                              <m:t>3</m:t>
                            </m:r>
                          </m:e>
                          <m:e>
                            <m:r>
                              <a:rPr lang="ar-AE"/>
                              <m:t>5</m:t>
                            </m:r>
                          </m:e>
                        </m:d>
                      </m:e>
                      <m:e>
                        <m:d>
                          <m:dPr>
                            <m:sepChr m:val=","/>
                            <m:ctrlPr>
                              <a:rPr lang="ar-AE" i="1"/>
                            </m:ctrlPr>
                          </m:dPr>
                          <m:e>
                            <m:r>
                              <a:rPr lang="ar-AE"/>
                              <m:t>4</m:t>
                            </m:r>
                          </m:e>
                          <m:e>
                            <m:r>
                              <a:rPr lang="ar-AE"/>
                              <m:t>7</m:t>
                            </m:r>
                          </m:e>
                        </m:d>
                      </m:e>
                      <m:e>
                        <m:d>
                          <m:dPr>
                            <m:sepChr m:val=","/>
                            <m:ctrlPr>
                              <a:rPr lang="ar-AE" i="1"/>
                            </m:ctrlPr>
                          </m:dPr>
                          <m:e>
                            <m:r>
                              <a:rPr lang="ar-AE"/>
                              <m:t>5</m:t>
                            </m:r>
                          </m:e>
                          <m:e>
                            <m:r>
                              <a:rPr lang="ar-AE"/>
                              <m:t>8</m:t>
                            </m:r>
                          </m:e>
                        </m:d>
                      </m:e>
                    </m:d>
                  </m:oMath>
                </a14:m>
                <a:endParaRPr lang="ar-AE" dirty="0"/>
              </a:p>
              <a:p>
                <a:r>
                  <a:rPr lang="en-IN" dirty="0"/>
                  <a:t>Fit a </a:t>
                </a:r>
                <a:r>
                  <a:rPr lang="en-IN" b="1" dirty="0"/>
                  <a:t>linear regression line</a:t>
                </a:r>
                <a:r>
                  <a:rPr lang="en-IN" dirty="0"/>
                  <a:t> </a:t>
                </a:r>
                <a14:m>
                  <m:oMath xmlns:m="http://schemas.openxmlformats.org/officeDocument/2006/math">
                    <m:r>
                      <a:rPr lang="en-IN" i="1"/>
                      <m:t>𝑦</m:t>
                    </m:r>
                    <m:r>
                      <a:rPr lang="en-IN"/>
                      <m:t>=</m:t>
                    </m:r>
                    <m:r>
                      <a:rPr lang="en-IN" i="1"/>
                      <m:t>𝑎</m:t>
                    </m:r>
                    <m:r>
                      <a:rPr lang="en-IN"/>
                      <m:t>+</m:t>
                    </m:r>
                    <m:r>
                      <a:rPr lang="en-IN" i="1"/>
                      <m:t>𝑏𝑥</m:t>
                    </m:r>
                  </m:oMath>
                </a14:m>
                <a:r>
                  <a:rPr lang="en-IN" dirty="0"/>
                  <a:t> using the </a:t>
                </a:r>
                <a:r>
                  <a:rPr lang="en-IN" b="1" dirty="0"/>
                  <a:t>least squares method</a:t>
                </a:r>
                <a:r>
                  <a:rPr lang="en-IN" dirty="0"/>
                  <a:t>.</a:t>
                </a:r>
              </a:p>
              <a:p>
                <a:r>
                  <a:rPr lang="en-IN" dirty="0"/>
                  <a:t>Compute the values of </a:t>
                </a:r>
                <a14:m>
                  <m:oMath xmlns:m="http://schemas.openxmlformats.org/officeDocument/2006/math">
                    <m:r>
                      <a:rPr lang="en-IN" i="1"/>
                      <m:t>𝑎</m:t>
                    </m:r>
                  </m:oMath>
                </a14:m>
                <a:r>
                  <a:rPr lang="en-IN" dirty="0"/>
                  <a:t>(intercept) and </a:t>
                </a:r>
                <a14:m>
                  <m:oMath xmlns:m="http://schemas.openxmlformats.org/officeDocument/2006/math">
                    <m:r>
                      <a:rPr lang="en-IN" i="1"/>
                      <m:t>𝑏</m:t>
                    </m:r>
                  </m:oMath>
                </a14:m>
                <a:r>
                  <a:rPr lang="en-IN" dirty="0"/>
                  <a:t>(slope).</a:t>
                </a:r>
              </a:p>
              <a:p>
                <a:r>
                  <a:rPr lang="en-IN" dirty="0"/>
                  <a:t>Using your regression equation, </a:t>
                </a:r>
                <a:r>
                  <a:rPr lang="en-IN" b="1" dirty="0"/>
                  <a:t>predict the value of </a:t>
                </a:r>
                <a14:m>
                  <m:oMath xmlns:m="http://schemas.openxmlformats.org/officeDocument/2006/math">
                    <m:r>
                      <a:rPr lang="en-IN" i="1"/>
                      <m:t>𝑦</m:t>
                    </m:r>
                  </m:oMath>
                </a14:m>
                <a:r>
                  <a:rPr lang="en-IN" dirty="0"/>
                  <a:t>when </a:t>
                </a:r>
                <a14:m>
                  <m:oMath xmlns:m="http://schemas.openxmlformats.org/officeDocument/2006/math">
                    <m:r>
                      <a:rPr lang="en-IN" i="1"/>
                      <m:t>𝑥</m:t>
                    </m:r>
                    <m:r>
                      <a:rPr lang="en-IN"/>
                      <m:t>=</m:t>
                    </m:r>
                    <m:r>
                      <a:rPr lang="en-IN"/>
                      <m:t>6</m:t>
                    </m:r>
                  </m:oMath>
                </a14:m>
                <a:r>
                  <a:rPr lang="en-IN" dirty="0"/>
                  <a:t>.</a:t>
                </a:r>
              </a:p>
              <a:p>
                <a:endParaRPr lang="en-IN" dirty="0"/>
              </a:p>
            </p:txBody>
          </p:sp>
        </mc:Choice>
        <mc:Fallback>
          <p:sp>
            <p:nvSpPr>
              <p:cNvPr id="3" name="Content Placeholder 2">
                <a:extLst>
                  <a:ext uri="{FF2B5EF4-FFF2-40B4-BE49-F238E27FC236}">
                    <a16:creationId xmlns:a16="http://schemas.microsoft.com/office/drawing/2014/main" id="{5116CB73-AD29-7DBC-B319-2F982448C75F}"/>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27250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055538-9F74-4554-ABC9-54FCFC6F6984}"/>
              </a:ext>
            </a:extLst>
          </p:cNvPr>
          <p:cNvSpPr>
            <a:spLocks noGrp="1" noChangeArrowheads="1"/>
          </p:cNvSpPr>
          <p:nvPr>
            <p:ph type="title"/>
          </p:nvPr>
        </p:nvSpPr>
        <p:spPr>
          <a:xfrm>
            <a:off x="0" y="257443"/>
            <a:ext cx="12191999" cy="596265"/>
          </a:xfrm>
        </p:spPr>
        <p:txBody>
          <a:bodyPr>
            <a:noAutofit/>
          </a:bodyPr>
          <a:lstStyle/>
          <a:p>
            <a:pPr algn="ctr"/>
            <a:r>
              <a:rPr lang="en-US" altLang="en-US" sz="3800" b="1" dirty="0">
                <a:latin typeface="Georgia" panose="02040502050405020303" pitchFamily="18" charset="0"/>
              </a:rPr>
              <a:t>Hidden Markov Models</a:t>
            </a:r>
          </a:p>
        </p:txBody>
      </p:sp>
      <p:pic>
        <p:nvPicPr>
          <p:cNvPr id="2" name="Picture 1">
            <a:extLst>
              <a:ext uri="{FF2B5EF4-FFF2-40B4-BE49-F238E27FC236}">
                <a16:creationId xmlns:a16="http://schemas.microsoft.com/office/drawing/2014/main" id="{F3A08EFB-E296-8437-510E-346624EE1B29}"/>
              </a:ext>
            </a:extLst>
          </p:cNvPr>
          <p:cNvPicPr>
            <a:picLocks noChangeAspect="1"/>
          </p:cNvPicPr>
          <p:nvPr/>
        </p:nvPicPr>
        <p:blipFill>
          <a:blip r:embed="rId2"/>
          <a:srcRect b="14660"/>
          <a:stretch>
            <a:fillRect/>
          </a:stretch>
        </p:blipFill>
        <p:spPr>
          <a:xfrm>
            <a:off x="3223575" y="4966702"/>
            <a:ext cx="4476750" cy="1633855"/>
          </a:xfrm>
          <a:prstGeom prst="rect">
            <a:avLst/>
          </a:prstGeom>
        </p:spPr>
      </p:pic>
      <p:sp>
        <p:nvSpPr>
          <p:cNvPr id="3" name="Content Placeholder 2">
            <a:extLst>
              <a:ext uri="{FF2B5EF4-FFF2-40B4-BE49-F238E27FC236}">
                <a16:creationId xmlns:a16="http://schemas.microsoft.com/office/drawing/2014/main" id="{B8D967ED-E04F-388F-BC7B-A1BB6FFB0082}"/>
              </a:ext>
            </a:extLst>
          </p:cNvPr>
          <p:cNvSpPr>
            <a:spLocks noGrp="1"/>
          </p:cNvSpPr>
          <p:nvPr>
            <p:ph idx="1"/>
          </p:nvPr>
        </p:nvSpPr>
        <p:spPr>
          <a:xfrm>
            <a:off x="178197" y="1092183"/>
            <a:ext cx="10335419" cy="5838975"/>
          </a:xfrm>
        </p:spPr>
        <p:txBody>
          <a:bodyPr/>
          <a:lstStyle/>
          <a:p>
            <a:pPr lvl="1" algn="just">
              <a:lnSpc>
                <a:spcPct val="100000"/>
              </a:lnSpc>
            </a:pPr>
            <a:r>
              <a:rPr lang="en-US" dirty="0">
                <a:latin typeface="Georgia" panose="02040502050405020303" pitchFamily="18" charset="0"/>
              </a:rPr>
              <a:t>We need symbol emission probabilities for the observations:</a:t>
            </a:r>
          </a:p>
          <a:p>
            <a:pPr lvl="1" algn="just">
              <a:lnSpc>
                <a:spcPct val="100000"/>
              </a:lnSpc>
            </a:pPr>
            <a:endParaRPr lang="en-US" dirty="0">
              <a:latin typeface="Georgia" panose="02040502050405020303" pitchFamily="18" charset="0"/>
            </a:endParaRPr>
          </a:p>
          <a:p>
            <a:pPr lvl="1" algn="just">
              <a:lnSpc>
                <a:spcPct val="100000"/>
              </a:lnSpc>
            </a:pPr>
            <a:r>
              <a:rPr lang="en-US" dirty="0">
                <a:latin typeface="Georgia" panose="02040502050405020303" pitchFamily="18" charset="0"/>
              </a:rPr>
              <a:t>For this machine, the output is actually independent of </a:t>
            </a:r>
            <a:r>
              <a:rPr lang="en-US" dirty="0" err="1">
                <a:latin typeface="Georgia" panose="02040502050405020303" pitchFamily="18" charset="0"/>
              </a:rPr>
              <a:t>S</a:t>
            </a:r>
            <a:r>
              <a:rPr lang="en-US" baseline="-25000" dirty="0" err="1">
                <a:latin typeface="Georgia" panose="02040502050405020303" pitchFamily="18" charset="0"/>
              </a:rPr>
              <a:t>j</a:t>
            </a:r>
            <a:r>
              <a:rPr lang="en-US" dirty="0">
                <a:latin typeface="Georgia" panose="02040502050405020303" pitchFamily="18" charset="0"/>
              </a:rPr>
              <a:t>, and so can be described by the following probability matrix:</a:t>
            </a:r>
          </a:p>
          <a:p>
            <a:pPr lvl="1" algn="just">
              <a:lnSpc>
                <a:spcPct val="100000"/>
              </a:lnSpc>
            </a:pPr>
            <a:endParaRPr lang="en-US" dirty="0">
              <a:latin typeface="Georgia" panose="02040502050405020303" pitchFamily="18" charset="0"/>
            </a:endParaRPr>
          </a:p>
          <a:p>
            <a:pPr lvl="1" algn="just">
              <a:lnSpc>
                <a:spcPct val="100000"/>
              </a:lnSpc>
            </a:pPr>
            <a:endParaRPr lang="en-US" dirty="0">
              <a:latin typeface="Georgia" panose="02040502050405020303" pitchFamily="18" charset="0"/>
            </a:endParaRPr>
          </a:p>
          <a:p>
            <a:pPr lvl="1" algn="just">
              <a:lnSpc>
                <a:spcPct val="100000"/>
              </a:lnSpc>
            </a:pPr>
            <a:endParaRPr lang="en-US" dirty="0">
              <a:latin typeface="Georgia" panose="02040502050405020303" pitchFamily="18" charset="0"/>
            </a:endParaRPr>
          </a:p>
          <a:p>
            <a:pPr lvl="1" algn="just">
              <a:lnSpc>
                <a:spcPct val="100000"/>
              </a:lnSpc>
            </a:pPr>
            <a:r>
              <a:rPr lang="en-US" dirty="0">
                <a:latin typeface="Georgia" panose="02040502050405020303" pitchFamily="18" charset="0"/>
              </a:rPr>
              <a:t>What is the probability of seeing the output sequence {</a:t>
            </a:r>
            <a:r>
              <a:rPr lang="en-US" dirty="0" err="1">
                <a:latin typeface="Georgia" panose="02040502050405020303" pitchFamily="18" charset="0"/>
              </a:rPr>
              <a:t>lem</a:t>
            </a:r>
            <a:r>
              <a:rPr lang="en-US" dirty="0">
                <a:latin typeface="Georgia" panose="02040502050405020303" pitchFamily="18" charset="0"/>
              </a:rPr>
              <a:t>, </a:t>
            </a:r>
            <a:r>
              <a:rPr lang="en-US" dirty="0" err="1">
                <a:latin typeface="Georgia" panose="02040502050405020303" pitchFamily="18" charset="0"/>
              </a:rPr>
              <a:t>ice-t</a:t>
            </a:r>
            <a:r>
              <a:rPr lang="en-US" dirty="0">
                <a:latin typeface="Georgia" panose="02040502050405020303" pitchFamily="18" charset="0"/>
              </a:rPr>
              <a:t>} if the machine always starts off in the cola preferring state?</a:t>
            </a:r>
          </a:p>
        </p:txBody>
      </p:sp>
      <p:pic>
        <p:nvPicPr>
          <p:cNvPr id="7" name="Picture 6">
            <a:extLst>
              <a:ext uri="{FF2B5EF4-FFF2-40B4-BE49-F238E27FC236}">
                <a16:creationId xmlns:a16="http://schemas.microsoft.com/office/drawing/2014/main" id="{375C29CF-9F97-FCDB-279E-FB56C609C54F}"/>
              </a:ext>
            </a:extLst>
          </p:cNvPr>
          <p:cNvPicPr>
            <a:picLocks noChangeAspect="1"/>
          </p:cNvPicPr>
          <p:nvPr/>
        </p:nvPicPr>
        <p:blipFill>
          <a:blip r:embed="rId3"/>
          <a:stretch>
            <a:fillRect/>
          </a:stretch>
        </p:blipFill>
        <p:spPr>
          <a:xfrm>
            <a:off x="3128803" y="1575271"/>
            <a:ext cx="4434205" cy="480695"/>
          </a:xfrm>
          <a:prstGeom prst="rect">
            <a:avLst/>
          </a:prstGeom>
        </p:spPr>
      </p:pic>
      <p:pic>
        <p:nvPicPr>
          <p:cNvPr id="8" name="Picture 7">
            <a:extLst>
              <a:ext uri="{FF2B5EF4-FFF2-40B4-BE49-F238E27FC236}">
                <a16:creationId xmlns:a16="http://schemas.microsoft.com/office/drawing/2014/main" id="{3D3160B9-81A3-C7ED-4053-6E959A6C4C68}"/>
              </a:ext>
            </a:extLst>
          </p:cNvPr>
          <p:cNvPicPr>
            <a:picLocks noChangeAspect="1"/>
          </p:cNvPicPr>
          <p:nvPr/>
        </p:nvPicPr>
        <p:blipFill>
          <a:blip r:embed="rId4"/>
          <a:stretch>
            <a:fillRect/>
          </a:stretch>
        </p:blipFill>
        <p:spPr>
          <a:xfrm>
            <a:off x="3745227" y="2855124"/>
            <a:ext cx="3433445" cy="909320"/>
          </a:xfrm>
          <a:prstGeom prst="rect">
            <a:avLst/>
          </a:prstGeom>
        </p:spPr>
      </p:pic>
    </p:spTree>
    <p:extLst>
      <p:ext uri="{BB962C8B-B14F-4D97-AF65-F5344CB8AC3E}">
        <p14:creationId xmlns:p14="http://schemas.microsoft.com/office/powerpoint/2010/main" val="3411588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055538-9F74-4554-ABC9-54FCFC6F6984}"/>
              </a:ext>
            </a:extLst>
          </p:cNvPr>
          <p:cNvSpPr>
            <a:spLocks noGrp="1" noChangeArrowheads="1"/>
          </p:cNvSpPr>
          <p:nvPr>
            <p:ph type="title"/>
          </p:nvPr>
        </p:nvSpPr>
        <p:spPr>
          <a:xfrm>
            <a:off x="0" y="257443"/>
            <a:ext cx="12191999" cy="596265"/>
          </a:xfrm>
        </p:spPr>
        <p:txBody>
          <a:bodyPr>
            <a:noAutofit/>
          </a:bodyPr>
          <a:lstStyle/>
          <a:p>
            <a:pPr algn="ctr"/>
            <a:r>
              <a:rPr lang="en-US" altLang="en-US" sz="3800" b="1" dirty="0">
                <a:latin typeface="Georgia" panose="02040502050405020303" pitchFamily="18" charset="0"/>
              </a:rPr>
              <a:t>Hidden Markov Models</a:t>
            </a:r>
          </a:p>
        </p:txBody>
      </p:sp>
      <p:sp>
        <p:nvSpPr>
          <p:cNvPr id="9" name="Content Placeholder 2">
            <a:extLst>
              <a:ext uri="{FF2B5EF4-FFF2-40B4-BE49-F238E27FC236}">
                <a16:creationId xmlns:a16="http://schemas.microsoft.com/office/drawing/2014/main" id="{06867767-92F7-60EC-FAF5-7A2D2DEF3629}"/>
              </a:ext>
            </a:extLst>
          </p:cNvPr>
          <p:cNvSpPr>
            <a:spLocks noGrp="1"/>
          </p:cNvSpPr>
          <p:nvPr>
            <p:ph idx="1"/>
          </p:nvPr>
        </p:nvSpPr>
        <p:spPr>
          <a:xfrm>
            <a:off x="178197" y="1092183"/>
            <a:ext cx="11693763" cy="5838975"/>
          </a:xfrm>
        </p:spPr>
        <p:txBody>
          <a:bodyPr>
            <a:normAutofit/>
          </a:bodyPr>
          <a:lstStyle/>
          <a:p>
            <a:pPr lvl="1" algn="just">
              <a:lnSpc>
                <a:spcPct val="100000"/>
              </a:lnSpc>
            </a:pPr>
            <a:r>
              <a:rPr lang="en-US" dirty="0">
                <a:latin typeface="Georgia" panose="02040502050405020303" pitchFamily="18" charset="0"/>
              </a:rPr>
              <a:t>We need to consider all paths that might be taken through the HMM, and then to sum over them. </a:t>
            </a:r>
          </a:p>
          <a:p>
            <a:pPr lvl="1" algn="just">
              <a:lnSpc>
                <a:spcPct val="100000"/>
              </a:lnSpc>
            </a:pPr>
            <a:r>
              <a:rPr lang="en-US" dirty="0">
                <a:latin typeface="Georgia" panose="02040502050405020303" pitchFamily="18" charset="0"/>
              </a:rPr>
              <a:t>We know that the machine starts in state CP. </a:t>
            </a:r>
          </a:p>
          <a:p>
            <a:pPr lvl="1" algn="just">
              <a:lnSpc>
                <a:spcPct val="100000"/>
              </a:lnSpc>
            </a:pPr>
            <a:r>
              <a:rPr lang="en-US" dirty="0">
                <a:latin typeface="Georgia" panose="02040502050405020303" pitchFamily="18" charset="0"/>
              </a:rPr>
              <a:t>There are then four possibilities depending on which of the two states the machine is in at the other two time instants. </a:t>
            </a:r>
          </a:p>
          <a:p>
            <a:pPr lvl="1" algn="just">
              <a:lnSpc>
                <a:spcPct val="100000"/>
              </a:lnSpc>
            </a:pPr>
            <a:endParaRPr lang="en-US" dirty="0">
              <a:latin typeface="Georgia" panose="02040502050405020303" pitchFamily="18" charset="0"/>
            </a:endParaRPr>
          </a:p>
          <a:p>
            <a:pPr lvl="1" algn="just">
              <a:lnSpc>
                <a:spcPct val="100000"/>
              </a:lnSpc>
            </a:pPr>
            <a:r>
              <a:rPr lang="en-US" dirty="0">
                <a:latin typeface="Georgia" panose="02040502050405020303" pitchFamily="18" charset="0"/>
                <a:sym typeface="+mn-ea"/>
              </a:rPr>
              <a:t>output sequence       {</a:t>
            </a:r>
            <a:r>
              <a:rPr lang="en-US" dirty="0" err="1">
                <a:latin typeface="Georgia" panose="02040502050405020303" pitchFamily="18" charset="0"/>
                <a:sym typeface="+mn-ea"/>
              </a:rPr>
              <a:t>lem</a:t>
            </a:r>
            <a:r>
              <a:rPr lang="en-US" dirty="0">
                <a:latin typeface="Georgia" panose="02040502050405020303" pitchFamily="18" charset="0"/>
                <a:sym typeface="+mn-ea"/>
              </a:rPr>
              <a:t>, </a:t>
            </a:r>
            <a:r>
              <a:rPr lang="en-US" dirty="0" err="1">
                <a:latin typeface="Georgia" panose="02040502050405020303" pitchFamily="18" charset="0"/>
                <a:sym typeface="+mn-ea"/>
              </a:rPr>
              <a:t>ice-t</a:t>
            </a:r>
            <a:r>
              <a:rPr lang="en-US" dirty="0">
                <a:latin typeface="Georgia" panose="02040502050405020303" pitchFamily="18" charset="0"/>
                <a:sym typeface="+mn-ea"/>
              </a:rPr>
              <a:t>}</a:t>
            </a:r>
          </a:p>
          <a:p>
            <a:pPr lvl="1" algn="just">
              <a:lnSpc>
                <a:spcPct val="100000"/>
              </a:lnSpc>
            </a:pPr>
            <a:r>
              <a:rPr lang="en-US" dirty="0">
                <a:latin typeface="Georgia" panose="02040502050405020303" pitchFamily="18" charset="0"/>
                <a:sym typeface="+mn-ea"/>
              </a:rPr>
              <a:t>starts off in the cola preferring state</a:t>
            </a:r>
            <a:endParaRPr lang="en-US" dirty="0">
              <a:latin typeface="Georgia" panose="02040502050405020303" pitchFamily="18" charset="0"/>
            </a:endParaRPr>
          </a:p>
          <a:p>
            <a:pPr lvl="1" algn="just">
              <a:lnSpc>
                <a:spcPct val="100000"/>
              </a:lnSpc>
            </a:pPr>
            <a:r>
              <a:rPr lang="en-US" dirty="0">
                <a:latin typeface="Georgia" panose="02040502050405020303" pitchFamily="18" charset="0"/>
              </a:rPr>
              <a:t>Possible combinations</a:t>
            </a:r>
          </a:p>
          <a:p>
            <a:pPr lvl="1" algn="just">
              <a:lnSpc>
                <a:spcPct val="100000"/>
              </a:lnSpc>
            </a:pPr>
            <a:endParaRPr lang="en-US" dirty="0">
              <a:latin typeface="Georgia" panose="02040502050405020303" pitchFamily="18" charset="0"/>
            </a:endParaRPr>
          </a:p>
          <a:p>
            <a:pPr lvl="1" algn="just">
              <a:lnSpc>
                <a:spcPct val="100000"/>
              </a:lnSpc>
            </a:pPr>
            <a:r>
              <a:rPr lang="en-US" dirty="0">
                <a:latin typeface="Georgia" panose="02040502050405020303" pitchFamily="18" charset="0"/>
              </a:rPr>
              <a:t>CP-CP-CP, CP-CP-IP, CP-IP-CP, CP-IP-IP</a:t>
            </a:r>
          </a:p>
          <a:p>
            <a:pPr marL="521970" lvl="1" indent="0" algn="just">
              <a:lnSpc>
                <a:spcPct val="100000"/>
              </a:lnSpc>
              <a:buNone/>
            </a:pPr>
            <a:r>
              <a:rPr lang="en-US" dirty="0">
                <a:latin typeface="Georgia" panose="02040502050405020303" pitchFamily="18" charset="0"/>
              </a:rPr>
              <a:t>0.7 x 0.3 x 0.7 x 0.1 + 0.7 x 0.3 x 0.3 x 0.1 + 0.3 x 0.3 x 0.5 x 0.7 + 0.3 x 0.3 x 0.5 x 0.7 = 0.084</a:t>
            </a:r>
          </a:p>
        </p:txBody>
      </p:sp>
      <p:pic>
        <p:nvPicPr>
          <p:cNvPr id="10" name="Picture 9">
            <a:extLst>
              <a:ext uri="{FF2B5EF4-FFF2-40B4-BE49-F238E27FC236}">
                <a16:creationId xmlns:a16="http://schemas.microsoft.com/office/drawing/2014/main" id="{DF2C7695-35FE-DE98-819F-9484466F53FD}"/>
              </a:ext>
            </a:extLst>
          </p:cNvPr>
          <p:cNvPicPr>
            <a:picLocks noChangeAspect="1"/>
          </p:cNvPicPr>
          <p:nvPr/>
        </p:nvPicPr>
        <p:blipFill>
          <a:blip r:embed="rId2"/>
          <a:srcRect t="2760" b="14660"/>
          <a:stretch>
            <a:fillRect/>
          </a:stretch>
        </p:blipFill>
        <p:spPr>
          <a:xfrm>
            <a:off x="7311390" y="2917015"/>
            <a:ext cx="3604895" cy="1273175"/>
          </a:xfrm>
          <a:prstGeom prst="rect">
            <a:avLst/>
          </a:prstGeom>
        </p:spPr>
      </p:pic>
      <p:pic>
        <p:nvPicPr>
          <p:cNvPr id="2" name="Picture 1">
            <a:extLst>
              <a:ext uri="{FF2B5EF4-FFF2-40B4-BE49-F238E27FC236}">
                <a16:creationId xmlns:a16="http://schemas.microsoft.com/office/drawing/2014/main" id="{46D9D2B3-A466-9765-B38F-D33D9AE0817B}"/>
              </a:ext>
            </a:extLst>
          </p:cNvPr>
          <p:cNvPicPr>
            <a:picLocks noChangeAspect="1"/>
          </p:cNvPicPr>
          <p:nvPr/>
        </p:nvPicPr>
        <p:blipFill>
          <a:blip r:embed="rId3"/>
          <a:srcRect r="16460"/>
          <a:stretch>
            <a:fillRect/>
          </a:stretch>
        </p:blipFill>
        <p:spPr>
          <a:xfrm>
            <a:off x="8047990" y="4527407"/>
            <a:ext cx="2868295" cy="909320"/>
          </a:xfrm>
          <a:prstGeom prst="rect">
            <a:avLst/>
          </a:prstGeom>
        </p:spPr>
      </p:pic>
    </p:spTree>
    <p:extLst>
      <p:ext uri="{BB962C8B-B14F-4D97-AF65-F5344CB8AC3E}">
        <p14:creationId xmlns:p14="http://schemas.microsoft.com/office/powerpoint/2010/main" val="229180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BB6DC-F1DA-A695-276A-D545151D0DC7}"/>
              </a:ext>
            </a:extLst>
          </p:cNvPr>
          <p:cNvSpPr txBox="1"/>
          <p:nvPr/>
        </p:nvSpPr>
        <p:spPr>
          <a:xfrm>
            <a:off x="-180137" y="3626705"/>
            <a:ext cx="12817929" cy="830997"/>
          </a:xfrm>
          <a:prstGeom prst="rect">
            <a:avLst/>
          </a:prstGeom>
          <a:noFill/>
        </p:spPr>
        <p:txBody>
          <a:bodyPr wrap="square">
            <a:spAutoFit/>
          </a:bodyPr>
          <a:lstStyle/>
          <a:p>
            <a:pPr lvl="1">
              <a:lnSpc>
                <a:spcPct val="100000"/>
              </a:lnSpc>
            </a:pPr>
            <a:r>
              <a:rPr lang="en-US" sz="4800" dirty="0">
                <a:latin typeface="Georgia" panose="02040502050405020303" pitchFamily="18" charset="0"/>
              </a:rPr>
              <a:t>CP-CP-CP, CP-CP-IP, CP-IP-CP, CP-IP-IP</a:t>
            </a:r>
          </a:p>
        </p:txBody>
      </p:sp>
      <p:sp>
        <p:nvSpPr>
          <p:cNvPr id="13" name="Arrow: Curved Down 12">
            <a:extLst>
              <a:ext uri="{FF2B5EF4-FFF2-40B4-BE49-F238E27FC236}">
                <a16:creationId xmlns:a16="http://schemas.microsoft.com/office/drawing/2014/main" id="{62A07883-52E2-32FE-EC04-19C07C982A80}"/>
              </a:ext>
            </a:extLst>
          </p:cNvPr>
          <p:cNvSpPr/>
          <p:nvPr/>
        </p:nvSpPr>
        <p:spPr>
          <a:xfrm>
            <a:off x="818627" y="3282044"/>
            <a:ext cx="1045028" cy="4245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Arrow: Curved Down 13">
            <a:extLst>
              <a:ext uri="{FF2B5EF4-FFF2-40B4-BE49-F238E27FC236}">
                <a16:creationId xmlns:a16="http://schemas.microsoft.com/office/drawing/2014/main" id="{E5949EE6-FBE9-4275-CB5B-CE61D4F5BB5D}"/>
              </a:ext>
            </a:extLst>
          </p:cNvPr>
          <p:cNvSpPr/>
          <p:nvPr/>
        </p:nvSpPr>
        <p:spPr>
          <a:xfrm>
            <a:off x="1817391" y="3282044"/>
            <a:ext cx="1045028" cy="4245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urved Down 14">
            <a:extLst>
              <a:ext uri="{FF2B5EF4-FFF2-40B4-BE49-F238E27FC236}">
                <a16:creationId xmlns:a16="http://schemas.microsoft.com/office/drawing/2014/main" id="{A0A5D5F9-26B3-BA37-EABB-03FE443344D7}"/>
              </a:ext>
            </a:extLst>
          </p:cNvPr>
          <p:cNvSpPr/>
          <p:nvPr/>
        </p:nvSpPr>
        <p:spPr>
          <a:xfrm>
            <a:off x="3861183" y="3282044"/>
            <a:ext cx="1045028" cy="4245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urved Down 15">
            <a:extLst>
              <a:ext uri="{FF2B5EF4-FFF2-40B4-BE49-F238E27FC236}">
                <a16:creationId xmlns:a16="http://schemas.microsoft.com/office/drawing/2014/main" id="{8B825E22-F8D5-AA0C-6B77-EC62A466D215}"/>
              </a:ext>
            </a:extLst>
          </p:cNvPr>
          <p:cNvSpPr/>
          <p:nvPr/>
        </p:nvSpPr>
        <p:spPr>
          <a:xfrm>
            <a:off x="4906211" y="3251146"/>
            <a:ext cx="1045028" cy="4245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urved Down 16">
            <a:extLst>
              <a:ext uri="{FF2B5EF4-FFF2-40B4-BE49-F238E27FC236}">
                <a16:creationId xmlns:a16="http://schemas.microsoft.com/office/drawing/2014/main" id="{2DFBAE1C-BE7F-2A2B-DDBB-8979F1EE7FE3}"/>
              </a:ext>
            </a:extLst>
          </p:cNvPr>
          <p:cNvSpPr/>
          <p:nvPr/>
        </p:nvSpPr>
        <p:spPr>
          <a:xfrm>
            <a:off x="6684666" y="3251146"/>
            <a:ext cx="1045028" cy="4245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urved Down 17">
            <a:extLst>
              <a:ext uri="{FF2B5EF4-FFF2-40B4-BE49-F238E27FC236}">
                <a16:creationId xmlns:a16="http://schemas.microsoft.com/office/drawing/2014/main" id="{B1895FF1-984D-B95E-1305-D45DDAEFDEFB}"/>
              </a:ext>
            </a:extLst>
          </p:cNvPr>
          <p:cNvSpPr/>
          <p:nvPr/>
        </p:nvSpPr>
        <p:spPr>
          <a:xfrm>
            <a:off x="7720850" y="3202162"/>
            <a:ext cx="1045028" cy="4245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urved Down 18">
            <a:extLst>
              <a:ext uri="{FF2B5EF4-FFF2-40B4-BE49-F238E27FC236}">
                <a16:creationId xmlns:a16="http://schemas.microsoft.com/office/drawing/2014/main" id="{2FA7A4A9-2D28-2506-DB33-21A61636CD3C}"/>
              </a:ext>
            </a:extLst>
          </p:cNvPr>
          <p:cNvSpPr/>
          <p:nvPr/>
        </p:nvSpPr>
        <p:spPr>
          <a:xfrm>
            <a:off x="9526517" y="3203920"/>
            <a:ext cx="1045028" cy="4245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Arrow: Curved Down 19">
            <a:extLst>
              <a:ext uri="{FF2B5EF4-FFF2-40B4-BE49-F238E27FC236}">
                <a16:creationId xmlns:a16="http://schemas.microsoft.com/office/drawing/2014/main" id="{E122C898-B49C-4DCA-1A63-8AAFCB671A67}"/>
              </a:ext>
            </a:extLst>
          </p:cNvPr>
          <p:cNvSpPr/>
          <p:nvPr/>
        </p:nvSpPr>
        <p:spPr>
          <a:xfrm>
            <a:off x="10562701" y="3202162"/>
            <a:ext cx="1045028" cy="4245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Down 20">
            <a:extLst>
              <a:ext uri="{FF2B5EF4-FFF2-40B4-BE49-F238E27FC236}">
                <a16:creationId xmlns:a16="http://schemas.microsoft.com/office/drawing/2014/main" id="{DBF6A615-9BF2-D652-F721-4DE305C91CC3}"/>
              </a:ext>
            </a:extLst>
          </p:cNvPr>
          <p:cNvSpPr/>
          <p:nvPr/>
        </p:nvSpPr>
        <p:spPr>
          <a:xfrm rot="1711528">
            <a:off x="989746" y="4203697"/>
            <a:ext cx="163270" cy="758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0E54D33E-6AEE-E0B2-6485-64DA21A8EFFD}"/>
              </a:ext>
            </a:extLst>
          </p:cNvPr>
          <p:cNvSpPr/>
          <p:nvPr/>
        </p:nvSpPr>
        <p:spPr>
          <a:xfrm rot="1015659">
            <a:off x="2122629" y="4310223"/>
            <a:ext cx="180859" cy="6558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6EBA835E-1192-C07B-C413-FEE5436B59D9}"/>
              </a:ext>
            </a:extLst>
          </p:cNvPr>
          <p:cNvSpPr/>
          <p:nvPr/>
        </p:nvSpPr>
        <p:spPr>
          <a:xfrm rot="1969601">
            <a:off x="3879397" y="4310942"/>
            <a:ext cx="214689" cy="7511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F16C24B9-A560-CF75-7BCE-E35F28294660}"/>
              </a:ext>
            </a:extLst>
          </p:cNvPr>
          <p:cNvSpPr/>
          <p:nvPr/>
        </p:nvSpPr>
        <p:spPr>
          <a:xfrm rot="1696994">
            <a:off x="5017350" y="4311140"/>
            <a:ext cx="214689" cy="7511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2AC380AB-A87F-9006-9B07-62FD8A383314}"/>
              </a:ext>
            </a:extLst>
          </p:cNvPr>
          <p:cNvSpPr/>
          <p:nvPr/>
        </p:nvSpPr>
        <p:spPr>
          <a:xfrm rot="1483733">
            <a:off x="6843649" y="4310942"/>
            <a:ext cx="214689" cy="7511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8EF1F56D-980B-0D69-A758-8733EAB9D092}"/>
              </a:ext>
            </a:extLst>
          </p:cNvPr>
          <p:cNvSpPr/>
          <p:nvPr/>
        </p:nvSpPr>
        <p:spPr>
          <a:xfrm rot="1560668">
            <a:off x="7710793" y="4311140"/>
            <a:ext cx="214689" cy="7511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Down 26">
            <a:extLst>
              <a:ext uri="{FF2B5EF4-FFF2-40B4-BE49-F238E27FC236}">
                <a16:creationId xmlns:a16="http://schemas.microsoft.com/office/drawing/2014/main" id="{823D8C00-E081-9DA2-14A0-4A5307B434C6}"/>
              </a:ext>
            </a:extLst>
          </p:cNvPr>
          <p:cNvSpPr/>
          <p:nvPr/>
        </p:nvSpPr>
        <p:spPr>
          <a:xfrm rot="1254322">
            <a:off x="9675359" y="4310943"/>
            <a:ext cx="214689" cy="7511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Down 27">
            <a:extLst>
              <a:ext uri="{FF2B5EF4-FFF2-40B4-BE49-F238E27FC236}">
                <a16:creationId xmlns:a16="http://schemas.microsoft.com/office/drawing/2014/main" id="{B3D9BEAE-18F8-F6B3-86CE-A17DF56B8212}"/>
              </a:ext>
            </a:extLst>
          </p:cNvPr>
          <p:cNvSpPr/>
          <p:nvPr/>
        </p:nvSpPr>
        <p:spPr>
          <a:xfrm rot="1747981">
            <a:off x="10678917" y="4253047"/>
            <a:ext cx="214689" cy="7511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CBE87BAF-5A48-3491-F1F8-468752E08242}"/>
              </a:ext>
            </a:extLst>
          </p:cNvPr>
          <p:cNvSpPr txBox="1"/>
          <p:nvPr/>
        </p:nvSpPr>
        <p:spPr>
          <a:xfrm>
            <a:off x="-270708" y="5744539"/>
            <a:ext cx="12462708" cy="830997"/>
          </a:xfrm>
          <a:prstGeom prst="rect">
            <a:avLst/>
          </a:prstGeom>
          <a:noFill/>
        </p:spPr>
        <p:txBody>
          <a:bodyPr wrap="square">
            <a:spAutoFit/>
          </a:bodyPr>
          <a:lstStyle/>
          <a:p>
            <a:pPr marL="521970" lvl="1" indent="0" algn="just">
              <a:lnSpc>
                <a:spcPct val="100000"/>
              </a:lnSpc>
              <a:buNone/>
            </a:pPr>
            <a:r>
              <a:rPr lang="en-US" sz="2400" dirty="0">
                <a:latin typeface="Cambria" panose="02040503050406030204" pitchFamily="18" charset="0"/>
                <a:ea typeface="Cambria" panose="02040503050406030204" pitchFamily="18" charset="0"/>
              </a:rPr>
              <a:t>(0.7 x 0.3 x 0.7 x 0.1) + (0.7 x 0.3 x 0.3 x 0.1) + (0.3 x 0.3 x 0.5 x 0.7) + (0.3 x 0.3 x 0.5 x 0.7) 										   = 0.084</a:t>
            </a:r>
          </a:p>
        </p:txBody>
      </p:sp>
      <p:sp>
        <p:nvSpPr>
          <p:cNvPr id="32" name="TextBox 31">
            <a:extLst>
              <a:ext uri="{FF2B5EF4-FFF2-40B4-BE49-F238E27FC236}">
                <a16:creationId xmlns:a16="http://schemas.microsoft.com/office/drawing/2014/main" id="{F7F3ADD9-43DC-4351-0737-B787F745E684}"/>
              </a:ext>
            </a:extLst>
          </p:cNvPr>
          <p:cNvSpPr txBox="1"/>
          <p:nvPr/>
        </p:nvSpPr>
        <p:spPr>
          <a:xfrm>
            <a:off x="18527" y="4969844"/>
            <a:ext cx="1535256" cy="523220"/>
          </a:xfrm>
          <a:prstGeom prst="rect">
            <a:avLst/>
          </a:prstGeom>
          <a:noFill/>
        </p:spPr>
        <p:txBody>
          <a:bodyPr wrap="square">
            <a:spAutoFit/>
          </a:bodyPr>
          <a:lstStyle/>
          <a:p>
            <a:pPr marL="521970" lvl="1" indent="0">
              <a:lnSpc>
                <a:spcPct val="100000"/>
              </a:lnSpc>
              <a:buNone/>
            </a:pPr>
            <a:r>
              <a:rPr lang="en-US" sz="2800" b="1" dirty="0">
                <a:latin typeface="Georgia" panose="02040502050405020303" pitchFamily="18" charset="0"/>
              </a:rPr>
              <a:t>Lem</a:t>
            </a:r>
          </a:p>
        </p:txBody>
      </p:sp>
      <p:sp>
        <p:nvSpPr>
          <p:cNvPr id="33" name="TextBox 32">
            <a:extLst>
              <a:ext uri="{FF2B5EF4-FFF2-40B4-BE49-F238E27FC236}">
                <a16:creationId xmlns:a16="http://schemas.microsoft.com/office/drawing/2014/main" id="{EB31F7C9-955A-2644-A149-637033C982E7}"/>
              </a:ext>
            </a:extLst>
          </p:cNvPr>
          <p:cNvSpPr txBox="1"/>
          <p:nvPr/>
        </p:nvSpPr>
        <p:spPr>
          <a:xfrm>
            <a:off x="1202628" y="4956350"/>
            <a:ext cx="1535256" cy="523220"/>
          </a:xfrm>
          <a:prstGeom prst="rect">
            <a:avLst/>
          </a:prstGeom>
          <a:noFill/>
        </p:spPr>
        <p:txBody>
          <a:bodyPr wrap="square">
            <a:spAutoFit/>
          </a:bodyPr>
          <a:lstStyle/>
          <a:p>
            <a:pPr marL="521970" lvl="1" indent="0">
              <a:lnSpc>
                <a:spcPct val="100000"/>
              </a:lnSpc>
              <a:buNone/>
            </a:pPr>
            <a:r>
              <a:rPr lang="en-US" sz="2800" b="1" dirty="0" err="1">
                <a:latin typeface="Georgia" panose="02040502050405020303" pitchFamily="18" charset="0"/>
              </a:rPr>
              <a:t>Ice-t</a:t>
            </a:r>
            <a:endParaRPr lang="en-US" sz="2800" b="1" dirty="0">
              <a:latin typeface="Georgia" panose="02040502050405020303" pitchFamily="18" charset="0"/>
            </a:endParaRPr>
          </a:p>
        </p:txBody>
      </p:sp>
      <p:sp>
        <p:nvSpPr>
          <p:cNvPr id="34" name="TextBox 33">
            <a:extLst>
              <a:ext uri="{FF2B5EF4-FFF2-40B4-BE49-F238E27FC236}">
                <a16:creationId xmlns:a16="http://schemas.microsoft.com/office/drawing/2014/main" id="{2244232B-A9AF-99C3-96D8-2C2D8F290E0D}"/>
              </a:ext>
            </a:extLst>
          </p:cNvPr>
          <p:cNvSpPr txBox="1"/>
          <p:nvPr/>
        </p:nvSpPr>
        <p:spPr>
          <a:xfrm>
            <a:off x="2821282" y="4955488"/>
            <a:ext cx="1535256" cy="523220"/>
          </a:xfrm>
          <a:prstGeom prst="rect">
            <a:avLst/>
          </a:prstGeom>
          <a:noFill/>
        </p:spPr>
        <p:txBody>
          <a:bodyPr wrap="square">
            <a:spAutoFit/>
          </a:bodyPr>
          <a:lstStyle/>
          <a:p>
            <a:pPr marL="521970" lvl="1" indent="0">
              <a:lnSpc>
                <a:spcPct val="100000"/>
              </a:lnSpc>
              <a:buNone/>
            </a:pPr>
            <a:r>
              <a:rPr lang="en-US" sz="2800" b="1" dirty="0">
                <a:latin typeface="Georgia" panose="02040502050405020303" pitchFamily="18" charset="0"/>
              </a:rPr>
              <a:t>Lem</a:t>
            </a:r>
          </a:p>
        </p:txBody>
      </p:sp>
      <p:sp>
        <p:nvSpPr>
          <p:cNvPr id="35" name="TextBox 34">
            <a:extLst>
              <a:ext uri="{FF2B5EF4-FFF2-40B4-BE49-F238E27FC236}">
                <a16:creationId xmlns:a16="http://schemas.microsoft.com/office/drawing/2014/main" id="{124EF201-BDDF-D909-5FFA-E139EDB7C18C}"/>
              </a:ext>
            </a:extLst>
          </p:cNvPr>
          <p:cNvSpPr txBox="1"/>
          <p:nvPr/>
        </p:nvSpPr>
        <p:spPr>
          <a:xfrm>
            <a:off x="4229939" y="4970942"/>
            <a:ext cx="1535256" cy="523220"/>
          </a:xfrm>
          <a:prstGeom prst="rect">
            <a:avLst/>
          </a:prstGeom>
          <a:noFill/>
        </p:spPr>
        <p:txBody>
          <a:bodyPr wrap="square">
            <a:spAutoFit/>
          </a:bodyPr>
          <a:lstStyle/>
          <a:p>
            <a:pPr marL="521970" lvl="1" indent="0">
              <a:lnSpc>
                <a:spcPct val="100000"/>
              </a:lnSpc>
              <a:buNone/>
            </a:pPr>
            <a:r>
              <a:rPr lang="en-US" sz="2800" b="1" dirty="0" err="1">
                <a:latin typeface="Georgia" panose="02040502050405020303" pitchFamily="18" charset="0"/>
              </a:rPr>
              <a:t>Ice-t</a:t>
            </a:r>
            <a:endParaRPr lang="en-US" sz="2800" b="1" dirty="0">
              <a:latin typeface="Georgia" panose="02040502050405020303" pitchFamily="18" charset="0"/>
            </a:endParaRPr>
          </a:p>
        </p:txBody>
      </p:sp>
      <p:sp>
        <p:nvSpPr>
          <p:cNvPr id="36" name="TextBox 35">
            <a:extLst>
              <a:ext uri="{FF2B5EF4-FFF2-40B4-BE49-F238E27FC236}">
                <a16:creationId xmlns:a16="http://schemas.microsoft.com/office/drawing/2014/main" id="{11480088-D115-C96C-8E63-232075505930}"/>
              </a:ext>
            </a:extLst>
          </p:cNvPr>
          <p:cNvSpPr txBox="1"/>
          <p:nvPr/>
        </p:nvSpPr>
        <p:spPr>
          <a:xfrm>
            <a:off x="5765195" y="4912023"/>
            <a:ext cx="1535256" cy="523220"/>
          </a:xfrm>
          <a:prstGeom prst="rect">
            <a:avLst/>
          </a:prstGeom>
          <a:noFill/>
        </p:spPr>
        <p:txBody>
          <a:bodyPr wrap="square">
            <a:spAutoFit/>
          </a:bodyPr>
          <a:lstStyle/>
          <a:p>
            <a:pPr marL="521970" lvl="1" indent="0">
              <a:lnSpc>
                <a:spcPct val="100000"/>
              </a:lnSpc>
              <a:buNone/>
            </a:pPr>
            <a:r>
              <a:rPr lang="en-US" sz="2800" b="1" dirty="0">
                <a:latin typeface="Georgia" panose="02040502050405020303" pitchFamily="18" charset="0"/>
              </a:rPr>
              <a:t>Lem</a:t>
            </a:r>
          </a:p>
        </p:txBody>
      </p:sp>
      <p:sp>
        <p:nvSpPr>
          <p:cNvPr id="37" name="TextBox 36">
            <a:extLst>
              <a:ext uri="{FF2B5EF4-FFF2-40B4-BE49-F238E27FC236}">
                <a16:creationId xmlns:a16="http://schemas.microsoft.com/office/drawing/2014/main" id="{D7B74157-D072-A788-699E-374D0C59055C}"/>
              </a:ext>
            </a:extLst>
          </p:cNvPr>
          <p:cNvSpPr txBox="1"/>
          <p:nvPr/>
        </p:nvSpPr>
        <p:spPr>
          <a:xfrm>
            <a:off x="7002607" y="4945815"/>
            <a:ext cx="1535256" cy="523220"/>
          </a:xfrm>
          <a:prstGeom prst="rect">
            <a:avLst/>
          </a:prstGeom>
          <a:noFill/>
        </p:spPr>
        <p:txBody>
          <a:bodyPr wrap="square">
            <a:spAutoFit/>
          </a:bodyPr>
          <a:lstStyle/>
          <a:p>
            <a:pPr marL="521970" lvl="1" indent="0">
              <a:lnSpc>
                <a:spcPct val="100000"/>
              </a:lnSpc>
              <a:buNone/>
            </a:pPr>
            <a:r>
              <a:rPr lang="en-US" sz="2800" b="1" dirty="0" err="1">
                <a:latin typeface="Georgia" panose="02040502050405020303" pitchFamily="18" charset="0"/>
              </a:rPr>
              <a:t>Ice-t</a:t>
            </a:r>
            <a:endParaRPr lang="en-US" sz="2800" b="1" dirty="0">
              <a:latin typeface="Georgia" panose="02040502050405020303" pitchFamily="18" charset="0"/>
            </a:endParaRPr>
          </a:p>
        </p:txBody>
      </p:sp>
      <p:sp>
        <p:nvSpPr>
          <p:cNvPr id="38" name="TextBox 37">
            <a:extLst>
              <a:ext uri="{FF2B5EF4-FFF2-40B4-BE49-F238E27FC236}">
                <a16:creationId xmlns:a16="http://schemas.microsoft.com/office/drawing/2014/main" id="{41574293-3CE3-63DE-5765-05DD70F454B4}"/>
              </a:ext>
            </a:extLst>
          </p:cNvPr>
          <p:cNvSpPr txBox="1"/>
          <p:nvPr/>
        </p:nvSpPr>
        <p:spPr>
          <a:xfrm>
            <a:off x="8528051" y="4979607"/>
            <a:ext cx="1535256" cy="523220"/>
          </a:xfrm>
          <a:prstGeom prst="rect">
            <a:avLst/>
          </a:prstGeom>
          <a:noFill/>
        </p:spPr>
        <p:txBody>
          <a:bodyPr wrap="square">
            <a:spAutoFit/>
          </a:bodyPr>
          <a:lstStyle/>
          <a:p>
            <a:pPr marL="521970" lvl="1" indent="0">
              <a:lnSpc>
                <a:spcPct val="100000"/>
              </a:lnSpc>
              <a:buNone/>
            </a:pPr>
            <a:r>
              <a:rPr lang="en-US" sz="2800" b="1" dirty="0">
                <a:latin typeface="Georgia" panose="02040502050405020303" pitchFamily="18" charset="0"/>
              </a:rPr>
              <a:t>Lem</a:t>
            </a:r>
          </a:p>
        </p:txBody>
      </p:sp>
      <p:sp>
        <p:nvSpPr>
          <p:cNvPr id="39" name="TextBox 38">
            <a:extLst>
              <a:ext uri="{FF2B5EF4-FFF2-40B4-BE49-F238E27FC236}">
                <a16:creationId xmlns:a16="http://schemas.microsoft.com/office/drawing/2014/main" id="{EA91B604-D6F4-FD4A-EFC2-4E81A14EF452}"/>
              </a:ext>
            </a:extLst>
          </p:cNvPr>
          <p:cNvSpPr txBox="1"/>
          <p:nvPr/>
        </p:nvSpPr>
        <p:spPr>
          <a:xfrm>
            <a:off x="9939740" y="4969844"/>
            <a:ext cx="1535256" cy="523220"/>
          </a:xfrm>
          <a:prstGeom prst="rect">
            <a:avLst/>
          </a:prstGeom>
          <a:noFill/>
        </p:spPr>
        <p:txBody>
          <a:bodyPr wrap="square">
            <a:spAutoFit/>
          </a:bodyPr>
          <a:lstStyle/>
          <a:p>
            <a:pPr marL="521970" lvl="1" indent="0">
              <a:lnSpc>
                <a:spcPct val="100000"/>
              </a:lnSpc>
              <a:buNone/>
            </a:pPr>
            <a:r>
              <a:rPr lang="en-US" sz="2800" b="1" dirty="0" err="1">
                <a:latin typeface="Georgia" panose="02040502050405020303" pitchFamily="18" charset="0"/>
              </a:rPr>
              <a:t>Ice-t</a:t>
            </a:r>
            <a:endParaRPr lang="en-US" sz="2800" b="1" dirty="0">
              <a:latin typeface="Georgia" panose="02040502050405020303" pitchFamily="18" charset="0"/>
            </a:endParaRPr>
          </a:p>
        </p:txBody>
      </p:sp>
      <p:sp>
        <p:nvSpPr>
          <p:cNvPr id="41" name="TextBox 40">
            <a:extLst>
              <a:ext uri="{FF2B5EF4-FFF2-40B4-BE49-F238E27FC236}">
                <a16:creationId xmlns:a16="http://schemas.microsoft.com/office/drawing/2014/main" id="{80A08333-D3DE-D951-966C-F871D38EDF7D}"/>
              </a:ext>
            </a:extLst>
          </p:cNvPr>
          <p:cNvSpPr txBox="1"/>
          <p:nvPr/>
        </p:nvSpPr>
        <p:spPr>
          <a:xfrm>
            <a:off x="1053350" y="2986215"/>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0.7</a:t>
            </a:r>
            <a:endParaRPr lang="en-IN" dirty="0"/>
          </a:p>
        </p:txBody>
      </p:sp>
      <p:sp>
        <p:nvSpPr>
          <p:cNvPr id="42" name="TextBox 41">
            <a:extLst>
              <a:ext uri="{FF2B5EF4-FFF2-40B4-BE49-F238E27FC236}">
                <a16:creationId xmlns:a16="http://schemas.microsoft.com/office/drawing/2014/main" id="{679E4712-A994-66D2-AE70-7D4DADB97CBF}"/>
              </a:ext>
            </a:extLst>
          </p:cNvPr>
          <p:cNvSpPr txBox="1"/>
          <p:nvPr/>
        </p:nvSpPr>
        <p:spPr>
          <a:xfrm>
            <a:off x="2073204" y="2959072"/>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0.7</a:t>
            </a:r>
            <a:endParaRPr lang="en-IN" dirty="0"/>
          </a:p>
        </p:txBody>
      </p:sp>
      <p:pic>
        <p:nvPicPr>
          <p:cNvPr id="43" name="Picture 42">
            <a:extLst>
              <a:ext uri="{FF2B5EF4-FFF2-40B4-BE49-F238E27FC236}">
                <a16:creationId xmlns:a16="http://schemas.microsoft.com/office/drawing/2014/main" id="{F27DF157-BE49-DFA4-AD2C-D3AE1FC87B2B}"/>
              </a:ext>
            </a:extLst>
          </p:cNvPr>
          <p:cNvPicPr>
            <a:picLocks noChangeAspect="1"/>
          </p:cNvPicPr>
          <p:nvPr/>
        </p:nvPicPr>
        <p:blipFill>
          <a:blip r:embed="rId2"/>
          <a:srcRect t="2760" b="14660"/>
          <a:stretch>
            <a:fillRect/>
          </a:stretch>
        </p:blipFill>
        <p:spPr>
          <a:xfrm>
            <a:off x="497779" y="174024"/>
            <a:ext cx="5206648" cy="1838881"/>
          </a:xfrm>
          <a:prstGeom prst="rect">
            <a:avLst/>
          </a:prstGeom>
        </p:spPr>
      </p:pic>
      <p:pic>
        <p:nvPicPr>
          <p:cNvPr id="44" name="Picture 43">
            <a:extLst>
              <a:ext uri="{FF2B5EF4-FFF2-40B4-BE49-F238E27FC236}">
                <a16:creationId xmlns:a16="http://schemas.microsoft.com/office/drawing/2014/main" id="{624A0E94-F3D8-4222-62B7-AB6BD646EF9B}"/>
              </a:ext>
            </a:extLst>
          </p:cNvPr>
          <p:cNvPicPr>
            <a:picLocks noChangeAspect="1"/>
          </p:cNvPicPr>
          <p:nvPr/>
        </p:nvPicPr>
        <p:blipFill>
          <a:blip r:embed="rId3"/>
          <a:srcRect r="16460"/>
          <a:stretch>
            <a:fillRect/>
          </a:stretch>
        </p:blipFill>
        <p:spPr>
          <a:xfrm>
            <a:off x="6257327" y="99424"/>
            <a:ext cx="4827888" cy="1530559"/>
          </a:xfrm>
          <a:prstGeom prst="rect">
            <a:avLst/>
          </a:prstGeom>
        </p:spPr>
      </p:pic>
      <p:sp>
        <p:nvSpPr>
          <p:cNvPr id="45" name="TextBox 44">
            <a:extLst>
              <a:ext uri="{FF2B5EF4-FFF2-40B4-BE49-F238E27FC236}">
                <a16:creationId xmlns:a16="http://schemas.microsoft.com/office/drawing/2014/main" id="{35A85FEF-FE16-4044-C0A1-CC1E4A12BDDA}"/>
              </a:ext>
            </a:extLst>
          </p:cNvPr>
          <p:cNvSpPr txBox="1"/>
          <p:nvPr/>
        </p:nvSpPr>
        <p:spPr>
          <a:xfrm>
            <a:off x="1123365" y="4511155"/>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0.3</a:t>
            </a:r>
            <a:endParaRPr lang="en-IN" dirty="0"/>
          </a:p>
        </p:txBody>
      </p:sp>
      <p:sp>
        <p:nvSpPr>
          <p:cNvPr id="46" name="TextBox 45">
            <a:extLst>
              <a:ext uri="{FF2B5EF4-FFF2-40B4-BE49-F238E27FC236}">
                <a16:creationId xmlns:a16="http://schemas.microsoft.com/office/drawing/2014/main" id="{185FDDA4-83AF-5D10-1A63-98741AD73548}"/>
              </a:ext>
            </a:extLst>
          </p:cNvPr>
          <p:cNvSpPr txBox="1"/>
          <p:nvPr/>
        </p:nvSpPr>
        <p:spPr>
          <a:xfrm>
            <a:off x="2220397" y="4518332"/>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0.1</a:t>
            </a:r>
            <a:endParaRPr lang="en-IN" dirty="0"/>
          </a:p>
        </p:txBody>
      </p:sp>
      <p:sp>
        <p:nvSpPr>
          <p:cNvPr id="47" name="TextBox 46">
            <a:extLst>
              <a:ext uri="{FF2B5EF4-FFF2-40B4-BE49-F238E27FC236}">
                <a16:creationId xmlns:a16="http://schemas.microsoft.com/office/drawing/2014/main" id="{D5BA2B41-8953-D7B6-8406-5C2FE3EE8DB6}"/>
              </a:ext>
            </a:extLst>
          </p:cNvPr>
          <p:cNvSpPr txBox="1"/>
          <p:nvPr/>
        </p:nvSpPr>
        <p:spPr>
          <a:xfrm>
            <a:off x="4157818" y="2984266"/>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0.7</a:t>
            </a:r>
            <a:endParaRPr lang="en-IN" dirty="0"/>
          </a:p>
        </p:txBody>
      </p:sp>
      <p:sp>
        <p:nvSpPr>
          <p:cNvPr id="48" name="TextBox 47">
            <a:extLst>
              <a:ext uri="{FF2B5EF4-FFF2-40B4-BE49-F238E27FC236}">
                <a16:creationId xmlns:a16="http://schemas.microsoft.com/office/drawing/2014/main" id="{0E7F5CB6-58B5-50ED-C083-21124955224A}"/>
              </a:ext>
            </a:extLst>
          </p:cNvPr>
          <p:cNvSpPr txBox="1"/>
          <p:nvPr/>
        </p:nvSpPr>
        <p:spPr>
          <a:xfrm>
            <a:off x="5196041" y="2981582"/>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0.3</a:t>
            </a:r>
            <a:endParaRPr lang="en-IN" dirty="0"/>
          </a:p>
        </p:txBody>
      </p:sp>
      <p:sp>
        <p:nvSpPr>
          <p:cNvPr id="49" name="TextBox 48">
            <a:extLst>
              <a:ext uri="{FF2B5EF4-FFF2-40B4-BE49-F238E27FC236}">
                <a16:creationId xmlns:a16="http://schemas.microsoft.com/office/drawing/2014/main" id="{4A29756A-A8FD-244C-F376-3E13766838BD}"/>
              </a:ext>
            </a:extLst>
          </p:cNvPr>
          <p:cNvSpPr txBox="1"/>
          <p:nvPr/>
        </p:nvSpPr>
        <p:spPr>
          <a:xfrm>
            <a:off x="3967188" y="4481524"/>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0.3</a:t>
            </a:r>
            <a:endParaRPr lang="en-IN" dirty="0"/>
          </a:p>
        </p:txBody>
      </p:sp>
      <p:sp>
        <p:nvSpPr>
          <p:cNvPr id="50" name="TextBox 49">
            <a:extLst>
              <a:ext uri="{FF2B5EF4-FFF2-40B4-BE49-F238E27FC236}">
                <a16:creationId xmlns:a16="http://schemas.microsoft.com/office/drawing/2014/main" id="{598847BF-370E-4407-BDFD-6BAA9018A745}"/>
              </a:ext>
            </a:extLst>
          </p:cNvPr>
          <p:cNvSpPr txBox="1"/>
          <p:nvPr/>
        </p:nvSpPr>
        <p:spPr>
          <a:xfrm>
            <a:off x="4871172" y="4488701"/>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0.1</a:t>
            </a:r>
            <a:endParaRPr lang="en-IN" dirty="0"/>
          </a:p>
        </p:txBody>
      </p:sp>
      <p:sp>
        <p:nvSpPr>
          <p:cNvPr id="51" name="TextBox 50">
            <a:extLst>
              <a:ext uri="{FF2B5EF4-FFF2-40B4-BE49-F238E27FC236}">
                <a16:creationId xmlns:a16="http://schemas.microsoft.com/office/drawing/2014/main" id="{01C1A2DD-6D9C-7354-7555-B8AE83132F56}"/>
              </a:ext>
            </a:extLst>
          </p:cNvPr>
          <p:cNvSpPr txBox="1"/>
          <p:nvPr/>
        </p:nvSpPr>
        <p:spPr>
          <a:xfrm>
            <a:off x="6958882" y="4518332"/>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0.3</a:t>
            </a:r>
            <a:endParaRPr lang="en-IN" dirty="0"/>
          </a:p>
        </p:txBody>
      </p:sp>
      <p:sp>
        <p:nvSpPr>
          <p:cNvPr id="52" name="TextBox 51">
            <a:extLst>
              <a:ext uri="{FF2B5EF4-FFF2-40B4-BE49-F238E27FC236}">
                <a16:creationId xmlns:a16="http://schemas.microsoft.com/office/drawing/2014/main" id="{EE7284E3-EA89-A327-9FB3-6292F37D1D12}"/>
              </a:ext>
            </a:extLst>
          </p:cNvPr>
          <p:cNvSpPr txBox="1"/>
          <p:nvPr/>
        </p:nvSpPr>
        <p:spPr>
          <a:xfrm>
            <a:off x="7846032" y="4529107"/>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a:t>
            </a:r>
            <a:r>
              <a:rPr lang="en-US" dirty="0">
                <a:latin typeface="Cambria" panose="02040503050406030204" pitchFamily="18" charset="0"/>
                <a:ea typeface="Cambria" panose="02040503050406030204" pitchFamily="18" charset="0"/>
              </a:rPr>
              <a:t>7</a:t>
            </a:r>
            <a:endParaRPr lang="en-IN" dirty="0"/>
          </a:p>
        </p:txBody>
      </p:sp>
      <p:sp>
        <p:nvSpPr>
          <p:cNvPr id="53" name="TextBox 52">
            <a:extLst>
              <a:ext uri="{FF2B5EF4-FFF2-40B4-BE49-F238E27FC236}">
                <a16:creationId xmlns:a16="http://schemas.microsoft.com/office/drawing/2014/main" id="{17669504-2316-CAAD-4B3E-38D2F1360428}"/>
              </a:ext>
            </a:extLst>
          </p:cNvPr>
          <p:cNvSpPr txBox="1"/>
          <p:nvPr/>
        </p:nvSpPr>
        <p:spPr>
          <a:xfrm>
            <a:off x="9870623" y="4516540"/>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0.3</a:t>
            </a:r>
            <a:endParaRPr lang="en-IN" dirty="0"/>
          </a:p>
        </p:txBody>
      </p:sp>
      <p:sp>
        <p:nvSpPr>
          <p:cNvPr id="54" name="TextBox 53">
            <a:extLst>
              <a:ext uri="{FF2B5EF4-FFF2-40B4-BE49-F238E27FC236}">
                <a16:creationId xmlns:a16="http://schemas.microsoft.com/office/drawing/2014/main" id="{E617DC4B-8548-D497-619B-BE623BE0328B}"/>
              </a:ext>
            </a:extLst>
          </p:cNvPr>
          <p:cNvSpPr txBox="1"/>
          <p:nvPr/>
        </p:nvSpPr>
        <p:spPr>
          <a:xfrm>
            <a:off x="10643975" y="4523717"/>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a:t>
            </a:r>
            <a:r>
              <a:rPr lang="en-US" dirty="0">
                <a:latin typeface="Cambria" panose="02040503050406030204" pitchFamily="18" charset="0"/>
                <a:ea typeface="Cambria" panose="02040503050406030204" pitchFamily="18" charset="0"/>
              </a:rPr>
              <a:t>7</a:t>
            </a:r>
            <a:endParaRPr lang="en-IN" dirty="0"/>
          </a:p>
        </p:txBody>
      </p:sp>
      <p:sp>
        <p:nvSpPr>
          <p:cNvPr id="57" name="TextBox 56">
            <a:extLst>
              <a:ext uri="{FF2B5EF4-FFF2-40B4-BE49-F238E27FC236}">
                <a16:creationId xmlns:a16="http://schemas.microsoft.com/office/drawing/2014/main" id="{226D29FF-933B-3CCA-1F3A-F0A42160241B}"/>
              </a:ext>
            </a:extLst>
          </p:cNvPr>
          <p:cNvSpPr txBox="1"/>
          <p:nvPr/>
        </p:nvSpPr>
        <p:spPr>
          <a:xfrm>
            <a:off x="6917692" y="2936902"/>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0.3</a:t>
            </a:r>
            <a:endParaRPr lang="en-IN" dirty="0"/>
          </a:p>
        </p:txBody>
      </p:sp>
      <p:sp>
        <p:nvSpPr>
          <p:cNvPr id="58" name="TextBox 57">
            <a:extLst>
              <a:ext uri="{FF2B5EF4-FFF2-40B4-BE49-F238E27FC236}">
                <a16:creationId xmlns:a16="http://schemas.microsoft.com/office/drawing/2014/main" id="{70EA69AC-B709-DB85-23CF-F8FB8B00F0DB}"/>
              </a:ext>
            </a:extLst>
          </p:cNvPr>
          <p:cNvSpPr txBox="1"/>
          <p:nvPr/>
        </p:nvSpPr>
        <p:spPr>
          <a:xfrm>
            <a:off x="7955915" y="2934218"/>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0.5</a:t>
            </a:r>
            <a:endParaRPr lang="en-IN" dirty="0"/>
          </a:p>
        </p:txBody>
      </p:sp>
      <p:sp>
        <p:nvSpPr>
          <p:cNvPr id="59" name="TextBox 58">
            <a:extLst>
              <a:ext uri="{FF2B5EF4-FFF2-40B4-BE49-F238E27FC236}">
                <a16:creationId xmlns:a16="http://schemas.microsoft.com/office/drawing/2014/main" id="{08DDE1A8-E8A4-A0FD-5C06-12E23A37513C}"/>
              </a:ext>
            </a:extLst>
          </p:cNvPr>
          <p:cNvSpPr txBox="1"/>
          <p:nvPr/>
        </p:nvSpPr>
        <p:spPr>
          <a:xfrm>
            <a:off x="9861191" y="2891951"/>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0.3</a:t>
            </a:r>
            <a:endParaRPr lang="en-IN" dirty="0"/>
          </a:p>
        </p:txBody>
      </p:sp>
      <p:sp>
        <p:nvSpPr>
          <p:cNvPr id="60" name="TextBox 59">
            <a:extLst>
              <a:ext uri="{FF2B5EF4-FFF2-40B4-BE49-F238E27FC236}">
                <a16:creationId xmlns:a16="http://schemas.microsoft.com/office/drawing/2014/main" id="{D1E18E9B-52B3-4EA6-5C11-42BD99703F5A}"/>
              </a:ext>
            </a:extLst>
          </p:cNvPr>
          <p:cNvSpPr txBox="1"/>
          <p:nvPr/>
        </p:nvSpPr>
        <p:spPr>
          <a:xfrm>
            <a:off x="10899414" y="2889267"/>
            <a:ext cx="575582" cy="369332"/>
          </a:xfrm>
          <a:prstGeom prst="rect">
            <a:avLst/>
          </a:prstGeom>
          <a:noFill/>
        </p:spPr>
        <p:txBody>
          <a:bodyPr wrap="square">
            <a:spAutoFit/>
          </a:bodyPr>
          <a:lstStyle/>
          <a:p>
            <a:pPr algn="ctr"/>
            <a:r>
              <a:rPr lang="en-US" sz="1800" dirty="0">
                <a:latin typeface="Cambria" panose="02040503050406030204" pitchFamily="18" charset="0"/>
                <a:ea typeface="Cambria" panose="02040503050406030204" pitchFamily="18" charset="0"/>
              </a:rPr>
              <a:t>0.</a:t>
            </a:r>
            <a:r>
              <a:rPr lang="en-US" dirty="0">
                <a:latin typeface="Cambria" panose="02040503050406030204" pitchFamily="18" charset="0"/>
                <a:ea typeface="Cambria" panose="02040503050406030204" pitchFamily="18" charset="0"/>
              </a:rPr>
              <a:t>5</a:t>
            </a:r>
            <a:endParaRPr lang="en-IN" dirty="0"/>
          </a:p>
        </p:txBody>
      </p:sp>
      <p:sp>
        <p:nvSpPr>
          <p:cNvPr id="62" name="TextBox 61">
            <a:extLst>
              <a:ext uri="{FF2B5EF4-FFF2-40B4-BE49-F238E27FC236}">
                <a16:creationId xmlns:a16="http://schemas.microsoft.com/office/drawing/2014/main" id="{83F5C853-6F96-A1DC-57BE-C62666D96600}"/>
              </a:ext>
            </a:extLst>
          </p:cNvPr>
          <p:cNvSpPr txBox="1"/>
          <p:nvPr/>
        </p:nvSpPr>
        <p:spPr>
          <a:xfrm>
            <a:off x="-419527" y="2052518"/>
            <a:ext cx="12611527" cy="954107"/>
          </a:xfrm>
          <a:prstGeom prst="rect">
            <a:avLst/>
          </a:prstGeom>
          <a:noFill/>
        </p:spPr>
        <p:txBody>
          <a:bodyPr wrap="square">
            <a:spAutoFit/>
          </a:bodyPr>
          <a:lstStyle/>
          <a:p>
            <a:pPr lvl="1" algn="just">
              <a:lnSpc>
                <a:spcPct val="100000"/>
              </a:lnSpc>
            </a:pPr>
            <a:r>
              <a:rPr lang="en-US" sz="2800" dirty="0">
                <a:latin typeface="Georgia" panose="02040502050405020303" pitchFamily="18" charset="0"/>
              </a:rPr>
              <a:t>What is the probability of seeing the output sequence {</a:t>
            </a:r>
            <a:r>
              <a:rPr lang="en-US" sz="2800" dirty="0" err="1">
                <a:latin typeface="Georgia" panose="02040502050405020303" pitchFamily="18" charset="0"/>
              </a:rPr>
              <a:t>lem</a:t>
            </a:r>
            <a:r>
              <a:rPr lang="en-US" sz="2800" dirty="0">
                <a:latin typeface="Georgia" panose="02040502050405020303" pitchFamily="18" charset="0"/>
              </a:rPr>
              <a:t>, </a:t>
            </a:r>
            <a:r>
              <a:rPr lang="en-US" sz="2800" dirty="0" err="1">
                <a:latin typeface="Georgia" panose="02040502050405020303" pitchFamily="18" charset="0"/>
              </a:rPr>
              <a:t>ice-t</a:t>
            </a:r>
            <a:r>
              <a:rPr lang="en-US" sz="2800" dirty="0">
                <a:latin typeface="Georgia" panose="02040502050405020303" pitchFamily="18" charset="0"/>
              </a:rPr>
              <a:t>} if the machine always starts off in the cola preferring state?</a:t>
            </a:r>
          </a:p>
        </p:txBody>
      </p:sp>
    </p:spTree>
    <p:extLst>
      <p:ext uri="{BB962C8B-B14F-4D97-AF65-F5344CB8AC3E}">
        <p14:creationId xmlns:p14="http://schemas.microsoft.com/office/powerpoint/2010/main" val="113688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p:bldP spid="32" grpId="0"/>
      <p:bldP spid="33" grpId="0"/>
      <p:bldP spid="34" grpId="0"/>
      <p:bldP spid="35" grpId="0"/>
      <p:bldP spid="36" grpId="0"/>
      <p:bldP spid="37" grpId="0"/>
      <p:bldP spid="38" grpId="0"/>
      <p:bldP spid="39" grpId="0"/>
      <p:bldP spid="41" grpId="0"/>
      <p:bldP spid="42" grpId="0"/>
      <p:bldP spid="45" grpId="0"/>
      <p:bldP spid="46" grpId="0"/>
      <p:bldP spid="47" grpId="0"/>
      <p:bldP spid="48" grpId="0"/>
      <p:bldP spid="49" grpId="0"/>
      <p:bldP spid="50" grpId="0"/>
      <p:bldP spid="51" grpId="0"/>
      <p:bldP spid="52" grpId="0"/>
      <p:bldP spid="53" grpId="0"/>
      <p:bldP spid="54" grpId="0"/>
      <p:bldP spid="57" grpId="0"/>
      <p:bldP spid="58" grpId="0"/>
      <p:bldP spid="59" grpId="0"/>
      <p:bldP spid="6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3174</Words>
  <Application>Microsoft Office PowerPoint</Application>
  <PresentationFormat>Widescreen</PresentationFormat>
  <Paragraphs>372</Paragraphs>
  <Slides>64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Calibri Light</vt:lpstr>
      <vt:lpstr>Cambria</vt:lpstr>
      <vt:lpstr>Cambria Math</vt:lpstr>
      <vt:lpstr>Georgia</vt:lpstr>
      <vt:lpstr>Raleway</vt:lpstr>
      <vt:lpstr>Söhne</vt:lpstr>
      <vt:lpstr>Office Theme</vt:lpstr>
      <vt:lpstr>PowerPoint Presentation</vt:lpstr>
      <vt:lpstr>Hidden Markov Model (HMM)</vt:lpstr>
      <vt:lpstr>The "weather" example</vt:lpstr>
      <vt:lpstr>Stochastic Model</vt:lpstr>
      <vt:lpstr>Markov Vs Hidden Markov Models</vt:lpstr>
      <vt:lpstr>Hidden Markov Models</vt:lpstr>
      <vt:lpstr>Hidden Markov Models</vt:lpstr>
      <vt:lpstr>Hidden Markov Models</vt:lpstr>
      <vt:lpstr>PowerPoint Presentation</vt:lpstr>
      <vt:lpstr>PowerPoint Presentation</vt:lpstr>
      <vt:lpstr> </vt:lpstr>
      <vt:lpstr>Trellis - The forward procedure: </vt:lpstr>
      <vt:lpstr>PowerPoint Presentation</vt:lpstr>
      <vt:lpstr>Forward Procedure Output Summary</vt:lpstr>
      <vt:lpstr>PowerPoint Presentation</vt:lpstr>
      <vt:lpstr>PowerPoint Presentation</vt:lpstr>
      <vt:lpstr>Forward &amp; Backward Procedure Output Summary</vt:lpstr>
      <vt:lpstr>PowerPoint Presentation</vt:lpstr>
      <vt:lpstr>PowerPoint Presentation</vt:lpstr>
      <vt:lpstr>PowerPoint Presentation</vt:lpstr>
      <vt:lpstr>Forward/Backward Procedure &amp; Best State Sequence Output Summary</vt:lpstr>
      <vt:lpstr> Viterbi Algorithm </vt:lpstr>
      <vt:lpstr>The Three Fundamental Questions for HMMs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ComparisonofRegularizationTechniques</vt:lpstr>
      <vt:lpstr>PowerPoint Presentation</vt:lpstr>
      <vt:lpstr>Class Work Problem</vt:lpstr>
      <vt:lpstr>Linear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Vidivelli S</dc:creator>
  <cp:lastModifiedBy>Vidivelli S</cp:lastModifiedBy>
  <cp:revision>23</cp:revision>
  <dcterms:created xsi:type="dcterms:W3CDTF">2025-09-12T04:02:44Z</dcterms:created>
  <dcterms:modified xsi:type="dcterms:W3CDTF">2025-09-19T05:35:04Z</dcterms:modified>
</cp:coreProperties>
</file>